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5" r:id="rId4"/>
    <p:sldId id="258" r:id="rId5"/>
    <p:sldId id="259" r:id="rId6"/>
    <p:sldId id="260" r:id="rId7"/>
    <p:sldId id="261" r:id="rId8"/>
    <p:sldId id="262" r:id="rId9"/>
    <p:sldId id="263" r:id="rId10"/>
    <p:sldId id="276" r:id="rId11"/>
    <p:sldId id="277" r:id="rId12"/>
    <p:sldId id="279" r:id="rId13"/>
    <p:sldId id="264" r:id="rId14"/>
    <p:sldId id="268" r:id="rId15"/>
    <p:sldId id="272" r:id="rId16"/>
    <p:sldId id="273" r:id="rId17"/>
    <p:sldId id="274" r:id="rId18"/>
    <p:sldId id="267" r:id="rId19"/>
    <p:sldId id="265" r:id="rId20"/>
    <p:sldId id="266" r:id="rId21"/>
    <p:sldId id="282"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25" d="100"/>
          <a:sy n="125" d="100"/>
        </p:scale>
        <p:origin x="-81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10/11/2021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6.xml"/><Relationship Id="rId7" Type="http://schemas.openxmlformats.org/officeDocument/2006/relationships/image" Target="../media/image8.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9.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9.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C6F8-9A07-45D4-9A56-02B63C9DF148}"/>
              </a:ext>
            </a:extLst>
          </p:cNvPr>
          <p:cNvSpPr>
            <a:spLocks noGrp="1"/>
          </p:cNvSpPr>
          <p:nvPr>
            <p:ph type="ctrTitle"/>
          </p:nvPr>
        </p:nvSpPr>
        <p:spPr>
          <a:xfrm>
            <a:off x="3926888" y="1355901"/>
            <a:ext cx="7197726" cy="2421464"/>
          </a:xfrm>
        </p:spPr>
        <p:txBody>
          <a:bodyPr/>
          <a:lstStyle/>
          <a:p>
            <a:pPr algn="l"/>
            <a:r>
              <a:rPr lang="en-CA" dirty="0"/>
              <a:t>Team Cyclops (0)</a:t>
            </a:r>
          </a:p>
        </p:txBody>
      </p:sp>
      <p:sp>
        <p:nvSpPr>
          <p:cNvPr id="3" name="Subtitle 2">
            <a:extLst>
              <a:ext uri="{FF2B5EF4-FFF2-40B4-BE49-F238E27FC236}">
                <a16:creationId xmlns:a16="http://schemas.microsoft.com/office/drawing/2014/main" id="{40554BC9-DD1E-49AA-A141-BCB1DD257EF3}"/>
              </a:ext>
            </a:extLst>
          </p:cNvPr>
          <p:cNvSpPr>
            <a:spLocks noGrp="1"/>
          </p:cNvSpPr>
          <p:nvPr>
            <p:ph type="subTitle" idx="1"/>
          </p:nvPr>
        </p:nvSpPr>
        <p:spPr>
          <a:xfrm>
            <a:off x="3926888" y="3777365"/>
            <a:ext cx="7197726" cy="3080635"/>
          </a:xfrm>
        </p:spPr>
        <p:txBody>
          <a:bodyPr>
            <a:normAutofit/>
          </a:bodyPr>
          <a:lstStyle/>
          <a:p>
            <a:pPr algn="l"/>
            <a:r>
              <a:rPr lang="en-CA" dirty="0"/>
              <a:t>Requirements Milestone Presentation</a:t>
            </a:r>
          </a:p>
          <a:p>
            <a:pPr algn="l"/>
            <a:endParaRPr lang="en-CA" dirty="0"/>
          </a:p>
          <a:p>
            <a:pPr algn="l"/>
            <a:endParaRPr lang="en-CA" dirty="0"/>
          </a:p>
          <a:p>
            <a:r>
              <a:rPr lang="en-CA" dirty="0"/>
              <a:t>Eric Jiang</a:t>
            </a:r>
          </a:p>
          <a:p>
            <a:r>
              <a:rPr lang="en-CA" dirty="0"/>
              <a:t>Sumeet Bajwa</a:t>
            </a:r>
          </a:p>
          <a:p>
            <a:r>
              <a:rPr lang="en-CA" dirty="0"/>
              <a:t>Megan Nguyen</a:t>
            </a:r>
          </a:p>
          <a:p>
            <a:r>
              <a:rPr lang="en-CA" dirty="0"/>
              <a:t>Larry gu</a:t>
            </a:r>
          </a:p>
        </p:txBody>
      </p:sp>
      <p:pic>
        <p:nvPicPr>
          <p:cNvPr id="4" name="Picture 3" descr="Picture 4">
            <a:extLst>
              <a:ext uri="{FF2B5EF4-FFF2-40B4-BE49-F238E27FC236}">
                <a16:creationId xmlns:a16="http://schemas.microsoft.com/office/drawing/2014/main" id="{FF3B77DB-86B9-4B40-A821-8BF7227D0064}"/>
              </a:ext>
            </a:extLst>
          </p:cNvPr>
          <p:cNvPicPr>
            <a:picLocks noChangeAspect="1"/>
          </p:cNvPicPr>
          <p:nvPr/>
        </p:nvPicPr>
        <p:blipFill>
          <a:blip r:embed="rId2"/>
          <a:stretch>
            <a:fillRect/>
          </a:stretch>
        </p:blipFill>
        <p:spPr>
          <a:xfrm>
            <a:off x="8745079" y="0"/>
            <a:ext cx="3526245" cy="3526246"/>
          </a:xfrm>
          <a:prstGeom prst="rect">
            <a:avLst/>
          </a:prstGeom>
          <a:ln w="12700">
            <a:miter lim="400000"/>
          </a:ln>
        </p:spPr>
      </p:pic>
    </p:spTree>
    <p:extLst>
      <p:ext uri="{BB962C8B-B14F-4D97-AF65-F5344CB8AC3E}">
        <p14:creationId xmlns:p14="http://schemas.microsoft.com/office/powerpoint/2010/main" val="2564029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FAF4581-8C90-4FA3-B14C-41BA3B625467}"/>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Data flow diagrams</a:t>
            </a:r>
          </a:p>
        </p:txBody>
      </p:sp>
      <p:pic>
        <p:nvPicPr>
          <p:cNvPr id="6" name="Graphic 5" descr="Dataflows">
            <a:extLst>
              <a:ext uri="{FF2B5EF4-FFF2-40B4-BE49-F238E27FC236}">
                <a16:creationId xmlns:a16="http://schemas.microsoft.com/office/drawing/2014/main" id="{F4D1F134-E87B-4EF0-BFA5-2990DAA4C5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已录下的声音">
            <a:hlinkClick r:id="" action="ppaction://media"/>
            <a:extLst>
              <a:ext uri="{FF2B5EF4-FFF2-40B4-BE49-F238E27FC236}">
                <a16:creationId xmlns:a16="http://schemas.microsoft.com/office/drawing/2014/main" id="{8988495B-01DD-4844-93C1-C24787E1CBF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657600" y="2207614"/>
            <a:ext cx="609600" cy="609600"/>
          </a:xfrm>
          <a:prstGeom prst="rect">
            <a:avLst/>
          </a:prstGeom>
        </p:spPr>
      </p:pic>
    </p:spTree>
    <p:extLst>
      <p:ext uri="{BB962C8B-B14F-4D97-AF65-F5344CB8AC3E}">
        <p14:creationId xmlns:p14="http://schemas.microsoft.com/office/powerpoint/2010/main" val="114596977"/>
      </p:ext>
    </p:extLst>
  </p:cSld>
  <p:clrMapOvr>
    <a:masterClrMapping/>
  </p:clrMapOvr>
  <mc:AlternateContent xmlns:mc="http://schemas.openxmlformats.org/markup-compatibility/2006">
    <mc:Choice xmlns:p14="http://schemas.microsoft.com/office/powerpoint/2010/main" Requires="p14">
      <p:transition spd="slow" p14:dur="2000" advTm="17066"/>
    </mc:Choice>
    <mc:Fallback>
      <p:transition spd="slow" advTm="17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97DA909-1DEA-4E8F-A7CF-7A9779EC4916}"/>
              </a:ext>
            </a:extLst>
          </p:cNvPr>
          <p:cNvSpPr>
            <a:spLocks noGrp="1"/>
          </p:cNvSpPr>
          <p:nvPr>
            <p:ph type="title"/>
          </p:nvPr>
        </p:nvSpPr>
        <p:spPr>
          <a:xfrm>
            <a:off x="640290" y="84170"/>
            <a:ext cx="3746091" cy="5571072"/>
          </a:xfrm>
        </p:spPr>
        <p:txBody>
          <a:bodyPr vert="horz" lIns="91440" tIns="45720" rIns="91440" bIns="45720" rtlCol="0" anchor="ctr">
            <a:normAutofit/>
          </a:bodyPr>
          <a:lstStyle/>
          <a:p>
            <a:r>
              <a:rPr lang="en-US" dirty="0"/>
              <a:t>DFD – level 0</a:t>
            </a:r>
          </a:p>
        </p:txBody>
      </p:sp>
      <p:sp>
        <p:nvSpPr>
          <p:cNvPr id="4" name="Content Placeholder 3">
            <a:extLst>
              <a:ext uri="{FF2B5EF4-FFF2-40B4-BE49-F238E27FC236}">
                <a16:creationId xmlns:a16="http://schemas.microsoft.com/office/drawing/2014/main" id="{B1D73F04-B00D-4C16-9B0A-2311044A4540}"/>
              </a:ext>
            </a:extLst>
          </p:cNvPr>
          <p:cNvSpPr>
            <a:spLocks noGrp="1"/>
          </p:cNvSpPr>
          <p:nvPr>
            <p:ph sz="half" idx="2"/>
          </p:nvPr>
        </p:nvSpPr>
        <p:spPr>
          <a:xfrm>
            <a:off x="4712827" y="303452"/>
            <a:ext cx="6838883" cy="3731891"/>
          </a:xfrm>
        </p:spPr>
        <p:txBody>
          <a:bodyPr vert="horz" lIns="91440" tIns="45720" rIns="91440" bIns="45720" rtlCol="0" anchor="ctr">
            <a:normAutofit lnSpcReduction="10000"/>
          </a:bodyPr>
          <a:lstStyle/>
          <a:p>
            <a:pPr indent="457200" rtl="0">
              <a:spcBef>
                <a:spcPts val="0"/>
              </a:spcBef>
              <a:spcAft>
                <a:spcPts val="0"/>
              </a:spcAft>
            </a:pPr>
            <a:r>
              <a:rPr lang="en-US" sz="1800" b="0" i="0" u="none" strike="noStrike" dirty="0">
                <a:effectLst/>
                <a:latin typeface="Arial" panose="020B0604020202020204" pitchFamily="34" charset="0"/>
              </a:rPr>
              <a:t>This is a simple overview of the features that will be in the App throughout its development.  The red part will be due in Peer Testing #1, rest of the part will be due in Peer Testing #2.  Generally,  the content is provided by Content Admin, and it will be displayed in the App. </a:t>
            </a:r>
          </a:p>
          <a:p>
            <a:pPr indent="457200" rtl="0">
              <a:spcBef>
                <a:spcPts val="0"/>
              </a:spcBef>
              <a:spcAft>
                <a:spcPts val="0"/>
              </a:spcAft>
            </a:pPr>
            <a:r>
              <a:rPr lang="en-US" sz="1800" b="0" i="0" u="none" strike="noStrike" dirty="0">
                <a:effectLst/>
                <a:latin typeface="Arial" panose="020B0604020202020204" pitchFamily="34" charset="0"/>
              </a:rPr>
              <a:t>Users can review the content. Besides that, they can submit their feedback to the admin, and the admin will receive their feedback. Also, the user can create scales and receive scores.</a:t>
            </a:r>
          </a:p>
          <a:p>
            <a:pPr indent="457200" rtl="0">
              <a:spcBef>
                <a:spcPts val="0"/>
              </a:spcBef>
              <a:spcAft>
                <a:spcPts val="0"/>
              </a:spcAft>
            </a:pPr>
            <a:r>
              <a:rPr lang="en-US" sz="1800" b="0" i="0" u="none" strike="noStrike" dirty="0">
                <a:effectLst/>
                <a:latin typeface="Arial" panose="020B0604020202020204" pitchFamily="34" charset="0"/>
              </a:rPr>
              <a:t> Moreover, Admin will provide the survey to users, the user will complete the survey through the APP, and after the submitting of Survey, the admin will see the results. Lastly, the user can import/export their data when they change their devices.</a:t>
            </a:r>
            <a:endParaRPr lang="en-US" b="0" dirty="0">
              <a:effectLst/>
            </a:endParaRPr>
          </a:p>
          <a:p>
            <a:endParaRPr lang="en-US" dirty="0"/>
          </a:p>
        </p:txBody>
      </p:sp>
      <p:pic>
        <p:nvPicPr>
          <p:cNvPr id="1026" name="Picture 2" descr="Diagram&#10;&#10;Description automatically generated">
            <a:extLst>
              <a:ext uri="{FF2B5EF4-FFF2-40B4-BE49-F238E27FC236}">
                <a16:creationId xmlns:a16="http://schemas.microsoft.com/office/drawing/2014/main" id="{A33536FE-B31F-4229-9BE5-0D6BCE09A72B}"/>
              </a:ext>
            </a:extLst>
          </p:cNvPr>
          <p:cNvPicPr>
            <a:picLocks noGrp="1" noChangeAspect="1" noChangeArrowheads="1"/>
          </p:cNvPicPr>
          <p:nvPr>
            <p:ph sz="half" idx="1"/>
          </p:nvPr>
        </p:nvPicPr>
        <p:blipFill>
          <a:blip r:embed="rId6">
            <a:extLst>
              <a:ext uri="{28A0092B-C50C-407E-A947-70E740481C1C}">
                <a14:useLocalDpi xmlns:a14="http://schemas.microsoft.com/office/drawing/2010/main" val="0"/>
              </a:ext>
            </a:extLst>
          </a:blip>
          <a:stretch>
            <a:fillRect/>
          </a:stretch>
        </p:blipFill>
        <p:spPr bwMode="auto">
          <a:xfrm>
            <a:off x="1370664" y="4035342"/>
            <a:ext cx="9078217" cy="251920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已录下的声音">
            <a:hlinkClick r:id="" action="ppaction://media"/>
            <a:extLst>
              <a:ext uri="{FF2B5EF4-FFF2-40B4-BE49-F238E27FC236}">
                <a16:creationId xmlns:a16="http://schemas.microsoft.com/office/drawing/2014/main" id="{3D3F70AF-BCF5-4AA0-AD2F-4A1C11DF7E5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075712" y="1864597"/>
            <a:ext cx="609600" cy="609600"/>
          </a:xfrm>
          <a:prstGeom prst="rect">
            <a:avLst/>
          </a:prstGeom>
        </p:spPr>
      </p:pic>
    </p:spTree>
    <p:extLst>
      <p:ext uri="{BB962C8B-B14F-4D97-AF65-F5344CB8AC3E}">
        <p14:creationId xmlns:p14="http://schemas.microsoft.com/office/powerpoint/2010/main" val="2319764415"/>
      </p:ext>
    </p:extLst>
  </p:cSld>
  <p:clrMapOvr>
    <a:masterClrMapping/>
  </p:clrMapOvr>
  <mc:AlternateContent xmlns:mc="http://schemas.openxmlformats.org/markup-compatibility/2006">
    <mc:Choice xmlns:p14="http://schemas.microsoft.com/office/powerpoint/2010/main" Requires="p14">
      <p:transition spd="slow" p14:dur="2000" advTm="71819"/>
    </mc:Choice>
    <mc:Fallback>
      <p:transition spd="slow" advTm="71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22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6752-D6F3-4ACE-BD37-BC29D097A09F}"/>
              </a:ext>
            </a:extLst>
          </p:cNvPr>
          <p:cNvSpPr>
            <a:spLocks noGrp="1"/>
          </p:cNvSpPr>
          <p:nvPr>
            <p:ph type="title"/>
          </p:nvPr>
        </p:nvSpPr>
        <p:spPr>
          <a:xfrm>
            <a:off x="520699" y="-133350"/>
            <a:ext cx="10131425" cy="1456267"/>
          </a:xfrm>
        </p:spPr>
        <p:txBody>
          <a:bodyPr/>
          <a:lstStyle/>
          <a:p>
            <a:pPr algn="ctr"/>
            <a:r>
              <a:rPr lang="en-CA" dirty="0"/>
              <a:t>Dfd – level 1 diagram</a:t>
            </a:r>
          </a:p>
        </p:txBody>
      </p:sp>
      <p:pic>
        <p:nvPicPr>
          <p:cNvPr id="2050" name="Picture 2">
            <a:extLst>
              <a:ext uri="{FF2B5EF4-FFF2-40B4-BE49-F238E27FC236}">
                <a16:creationId xmlns:a16="http://schemas.microsoft.com/office/drawing/2014/main" id="{7FCD98FC-82AD-49D4-9A0E-3EFD5556FD8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44679" y="1021974"/>
            <a:ext cx="8562861" cy="556439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3F51F45D-677E-4383-A669-7587311AE4F4}"/>
              </a:ext>
            </a:extLst>
          </p:cNvPr>
          <p:cNvSpPr txBox="1"/>
          <p:nvPr/>
        </p:nvSpPr>
        <p:spPr>
          <a:xfrm>
            <a:off x="9175051" y="1520785"/>
            <a:ext cx="2954146" cy="1908215"/>
          </a:xfrm>
          <a:prstGeom prst="rect">
            <a:avLst/>
          </a:prstGeom>
          <a:noFill/>
        </p:spPr>
        <p:txBody>
          <a:bodyPr wrap="square" rtlCol="0">
            <a:spAutoFit/>
          </a:bodyPr>
          <a:lstStyle/>
          <a:p>
            <a:r>
              <a:rPr lang="en-US" altLang="zh-CN" sz="2800" dirty="0"/>
              <a:t>Content admin</a:t>
            </a:r>
          </a:p>
          <a:p>
            <a:pPr marL="285750" indent="-285750">
              <a:buFont typeface="Arial" panose="020B0604020202020204" pitchFamily="34" charset="0"/>
              <a:buChar char="•"/>
            </a:pPr>
            <a:r>
              <a:rPr lang="en-US" altLang="zh-CN" dirty="0"/>
              <a:t>Edit/Add content</a:t>
            </a:r>
          </a:p>
          <a:p>
            <a:pPr marL="285750" indent="-285750">
              <a:buFont typeface="Arial" panose="020B0604020202020204" pitchFamily="34" charset="0"/>
              <a:buChar char="•"/>
            </a:pPr>
            <a:r>
              <a:rPr lang="en-US" altLang="zh-CN" dirty="0"/>
              <a:t>Receive Feedback</a:t>
            </a:r>
          </a:p>
          <a:p>
            <a:pPr marL="285750" indent="-285750">
              <a:buFont typeface="Arial" panose="020B0604020202020204" pitchFamily="34" charset="0"/>
              <a:buChar char="•"/>
            </a:pPr>
            <a:r>
              <a:rPr lang="en-US" altLang="zh-CN" dirty="0"/>
              <a:t>Edit/Add Survey</a:t>
            </a:r>
          </a:p>
          <a:p>
            <a:pPr marL="285750" indent="-285750">
              <a:buFont typeface="Arial" panose="020B0604020202020204" pitchFamily="34" charset="0"/>
              <a:buChar char="•"/>
            </a:pPr>
            <a:r>
              <a:rPr lang="en-US" altLang="zh-CN" dirty="0"/>
              <a:t>Receive Survey Report</a:t>
            </a:r>
          </a:p>
          <a:p>
            <a:endParaRPr lang="zh-CN" altLang="en-US" dirty="0"/>
          </a:p>
        </p:txBody>
      </p:sp>
      <p:sp>
        <p:nvSpPr>
          <p:cNvPr id="5" name="文本框 4">
            <a:extLst>
              <a:ext uri="{FF2B5EF4-FFF2-40B4-BE49-F238E27FC236}">
                <a16:creationId xmlns:a16="http://schemas.microsoft.com/office/drawing/2014/main" id="{349EE4A0-547C-4676-82DD-BDE5B8D91712}"/>
              </a:ext>
            </a:extLst>
          </p:cNvPr>
          <p:cNvSpPr txBox="1"/>
          <p:nvPr/>
        </p:nvSpPr>
        <p:spPr>
          <a:xfrm>
            <a:off x="9175051" y="4063633"/>
            <a:ext cx="2954146" cy="2462213"/>
          </a:xfrm>
          <a:prstGeom prst="rect">
            <a:avLst/>
          </a:prstGeom>
          <a:noFill/>
        </p:spPr>
        <p:txBody>
          <a:bodyPr wrap="square" rtlCol="0">
            <a:spAutoFit/>
          </a:bodyPr>
          <a:lstStyle/>
          <a:p>
            <a:r>
              <a:rPr lang="en-US" altLang="zh-CN" sz="2800" dirty="0"/>
              <a:t>Other User</a:t>
            </a:r>
          </a:p>
          <a:p>
            <a:pPr marL="285750" indent="-285750">
              <a:buFont typeface="Arial" panose="020B0604020202020204" pitchFamily="34" charset="0"/>
              <a:buChar char="•"/>
            </a:pPr>
            <a:r>
              <a:rPr lang="en-US" altLang="zh-CN" dirty="0"/>
              <a:t>Review Content</a:t>
            </a:r>
          </a:p>
          <a:p>
            <a:pPr marL="285750" indent="-285750">
              <a:buFont typeface="Arial" panose="020B0604020202020204" pitchFamily="34" charset="0"/>
              <a:buChar char="•"/>
            </a:pPr>
            <a:r>
              <a:rPr lang="en-US" altLang="zh-CN" dirty="0"/>
              <a:t>Submit Feedback</a:t>
            </a:r>
          </a:p>
          <a:p>
            <a:pPr marL="285750" indent="-285750">
              <a:buFont typeface="Arial" panose="020B0604020202020204" pitchFamily="34" charset="0"/>
              <a:buChar char="•"/>
            </a:pPr>
            <a:r>
              <a:rPr lang="en-US" altLang="zh-CN" dirty="0"/>
              <a:t>Complete Survey</a:t>
            </a:r>
          </a:p>
          <a:p>
            <a:pPr marL="285750" indent="-285750">
              <a:buFont typeface="Arial" panose="020B0604020202020204" pitchFamily="34" charset="0"/>
              <a:buChar char="•"/>
            </a:pPr>
            <a:r>
              <a:rPr lang="en-US" altLang="zh-CN" dirty="0"/>
              <a:t>Create Scale</a:t>
            </a:r>
          </a:p>
          <a:p>
            <a:pPr marL="285750" indent="-285750">
              <a:buFont typeface="Arial" panose="020B0604020202020204" pitchFamily="34" charset="0"/>
              <a:buChar char="•"/>
            </a:pPr>
            <a:r>
              <a:rPr lang="en-US" altLang="zh-CN" dirty="0"/>
              <a:t>Receive Score</a:t>
            </a:r>
          </a:p>
          <a:p>
            <a:pPr marL="285750" indent="-285750">
              <a:buFont typeface="Arial" panose="020B0604020202020204" pitchFamily="34" charset="0"/>
              <a:buChar char="•"/>
            </a:pPr>
            <a:r>
              <a:rPr lang="en-US" altLang="zh-CN" dirty="0"/>
              <a:t>Export/Import User Data</a:t>
            </a:r>
          </a:p>
          <a:p>
            <a:endParaRPr lang="zh-CN" altLang="en-US" dirty="0"/>
          </a:p>
        </p:txBody>
      </p:sp>
      <p:pic>
        <p:nvPicPr>
          <p:cNvPr id="8" name="已录下的声音">
            <a:hlinkClick r:id="" action="ppaction://media"/>
            <a:extLst>
              <a:ext uri="{FF2B5EF4-FFF2-40B4-BE49-F238E27FC236}">
                <a16:creationId xmlns:a16="http://schemas.microsoft.com/office/drawing/2014/main" id="{A0D2B654-E26C-4E28-97FA-E523309D7D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42524" y="507451"/>
            <a:ext cx="609600" cy="609600"/>
          </a:xfrm>
          <a:prstGeom prst="rect">
            <a:avLst/>
          </a:prstGeom>
        </p:spPr>
      </p:pic>
    </p:spTree>
    <p:extLst>
      <p:ext uri="{BB962C8B-B14F-4D97-AF65-F5344CB8AC3E}">
        <p14:creationId xmlns:p14="http://schemas.microsoft.com/office/powerpoint/2010/main" val="3929220062"/>
      </p:ext>
    </p:extLst>
  </p:cSld>
  <p:clrMapOvr>
    <a:masterClrMapping/>
  </p:clrMapOvr>
  <mc:AlternateContent xmlns:mc="http://schemas.openxmlformats.org/markup-compatibility/2006">
    <mc:Choice xmlns:p14="http://schemas.microsoft.com/office/powerpoint/2010/main" Requires="p14">
      <p:transition spd="slow" p14:dur="2000" advTm="34435"/>
    </mc:Choice>
    <mc:Fallback>
      <p:transition spd="slow" advTm="34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8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EE5270-86AF-42D6-93F9-37DF415BB9B2}"/>
              </a:ext>
            </a:extLst>
          </p:cNvPr>
          <p:cNvSpPr>
            <a:spLocks noGrp="1"/>
          </p:cNvSpPr>
          <p:nvPr>
            <p:ph idx="1"/>
          </p:nvPr>
        </p:nvSpPr>
        <p:spPr>
          <a:xfrm>
            <a:off x="501557" y="963340"/>
            <a:ext cx="4681873" cy="3649133"/>
          </a:xfrm>
        </p:spPr>
        <p:txBody>
          <a:bodyPr>
            <a:normAutofit/>
          </a:bodyPr>
          <a:lstStyle/>
          <a:p>
            <a:pPr marL="0" indent="0">
              <a:buNone/>
            </a:pPr>
            <a:r>
              <a:rPr lang="en-CA" sz="3600" dirty="0">
                <a:latin typeface="Calibri Light (Headings)"/>
              </a:rPr>
              <a:t>TECH STACK OPTIONS</a:t>
            </a:r>
          </a:p>
        </p:txBody>
      </p:sp>
      <p:grpSp>
        <p:nvGrpSpPr>
          <p:cNvPr id="92" name="Group 10">
            <a:extLst>
              <a:ext uri="{FF2B5EF4-FFF2-40B4-BE49-F238E27FC236}">
                <a16:creationId xmlns:a16="http://schemas.microsoft.com/office/drawing/2014/main" id="{590820A0-B14B-4F1C-8DDA-174AC2B14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2" name="Freeform 98">
              <a:extLst>
                <a:ext uri="{FF2B5EF4-FFF2-40B4-BE49-F238E27FC236}">
                  <a16:creationId xmlns:a16="http://schemas.microsoft.com/office/drawing/2014/main" id="{A0B952A8-34E8-46AE-B7EC-D9FB3BF1E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7C0821D-1BFC-498C-BEE4-6CE6B6B2C43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4" name="Straight Connector 13">
                <a:extLst>
                  <a:ext uri="{FF2B5EF4-FFF2-40B4-BE49-F238E27FC236}">
                    <a16:creationId xmlns:a16="http://schemas.microsoft.com/office/drawing/2014/main" id="{8CAE6635-A640-4DF6-8A57-8989A6B7B8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A16D7B4-883D-4B71-A28E-8BDCD687E8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72A9B10-2C9E-4DDF-8C99-874229A492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EF75B38-CC94-4DE1-A968-D9E320A92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0E9350D-D958-4D62-8379-58ADFF9545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CA4590-01F5-4F10-A727-F0EE16FD3E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D2BBC3-F36B-4D06-BCA7-F71AD66980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9AD5E0B-9B13-4228-A23D-83F17DD01A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E153321-B19E-4FA5-8A22-05A91F2AC4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B9B077-591C-4298-888F-32BB6D0AB6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FAFF7A-3D2E-40E1-961C-C2875D67D3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7AB21FA-AE5F-4714-968F-356DEE791F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A657826-1C0D-47DD-9B11-E93A32B64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0DC7092-7C59-441C-9840-7163FAB2D6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56E4341-2683-4149-A265-F498A3B79A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2D68886-7F13-46BC-9D15-BAF1B45EC3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7C4A21-61C9-400C-B013-440B0338B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B85B97-7A10-452C-95EB-4CBC73A729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5A1D773-A4DC-4A3D-BB9D-E056BAC3B7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7184E7-1D5B-4687-8ADC-B776C1EFB2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32D3DC5-864B-4B44-9E09-2FE1AD048A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0DB5CCD-3BBF-45CE-B561-4579A82BD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1DD1944-44B9-4A99-A105-7C364538CA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5ACDF35-7550-4E16-9914-613447CC0F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BE9C83A-DEB3-4D63-A163-8223B68140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FFC901-4314-4DC8-BCF5-34E1ACC591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ACA1D64-7220-4CB4-9BF1-69B45B4822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65C435-F20D-4ACD-921E-A46F19D671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8848F1-0711-4763-BC8B-76970B5C86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F1F2F9F-1FE7-4945-95B9-09731BE9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D030805-517F-4B88-A49B-B0E89A0A9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D02D9-7DCC-42F6-BBD4-62F841ED4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B07484-4B4C-4B4E-9841-E455CCF19F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183CA18-F3C2-4329-AC85-63B53C6A63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F40AEE3-A69A-4F08-95EC-D4427E246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92C26C7-E36B-4C29-9C8B-963C7C350D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A2AB60F-895F-49A6-A514-5EDE49E67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A53213F-862F-474E-9DE6-F06F3F344C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D556880-E892-4297-B930-959E868A1F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86BA14-25A0-4244-92EE-40B324E323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A8FE26-68CA-4ED2-AC18-175CCD3855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02032B0-7225-492F-A909-4A5FA8B1CA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A3885E-E420-40C5-8B05-E5167027DD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A973D3B-A048-46C9-8DA7-6792F2F949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BAEE237-4C03-4C0B-9951-EB14A53620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1D87A6-7BC8-4BD7-A2B9-B64555B750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17DFB34-0FF3-45E0-86D1-14367FD4E1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B72F8F4-90B4-4099-B7E7-4F060A017D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9A58548-CA86-4B09-9534-0B9F46F1C6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395729B-8C0E-41B8-B3ED-3E25B3289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3910024-5A98-44CB-96D6-6F18BEE2B1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71B185B-BD9C-4F33-A1CA-8053DC4F18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D04AC18-163B-4734-89C3-160679520D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08A3168-5207-4A96-AF77-4442A6DD40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103104E-3B79-4584-BC67-1617345678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E2661F-465D-44F7-832A-93816854D4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6351CA6-C76B-4C66-9378-C385BBE40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42756B9-0921-4B55-B129-1C794D4FDA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37841ED-C77C-4824-BBDB-A4AD5CC4C7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4E74C45-8542-46B2-AAA4-9749090683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B975665-5AAD-40D4-AC00-1047ED6593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046CFA9-FF2B-4D62-8063-8D68FF4801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0C0FC6-86F2-4AAC-9174-25FB83DA6F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8652921-868F-4CCF-B70C-034DAD2E76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2A55E7D-1C8A-4438-A99F-3ACAC87A77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3610C07-2EF7-4475-AF6C-9CA4C0645F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7D69AF-D03D-4514-A534-475B175912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70FDC14-72EE-470D-876E-6517413658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BEAC2A8-991D-4B96-ABE3-9A32625B22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4FDD02D-2AD2-4A6C-BBC9-15591F457B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6844DDA-5D96-4DEA-A208-28BBA35901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96F2E86-56F4-4B0C-8D83-55D2865C87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193D075-DE33-4AD6-937B-FC2912872E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59EA056-638E-430D-AE76-796F1ED38B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D75FB12-06AB-46A1-BFE4-D16F35625C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51D4855-B924-45D6-A884-31A6BC963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397D34C-609D-44DB-AFF8-75858A4F31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EA17769-C4B1-4138-875F-A58D5D8497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3B02E948-8CD2-4C3C-9E5D-262DAC3C96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94" name="Freeform 17">
              <a:extLst>
                <a:ext uri="{FF2B5EF4-FFF2-40B4-BE49-F238E27FC236}">
                  <a16:creationId xmlns:a16="http://schemas.microsoft.com/office/drawing/2014/main" id="{F8E025EC-8201-4DC5-B858-C2EEA8121D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5D00349E-7825-4D5D-81A3-6A5FB2D95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96" name="Straight Connector 95">
                <a:extLst>
                  <a:ext uri="{FF2B5EF4-FFF2-40B4-BE49-F238E27FC236}">
                    <a16:creationId xmlns:a16="http://schemas.microsoft.com/office/drawing/2014/main" id="{2B0493F4-7EE3-40BC-9693-4C30116976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5D627BB-BD2B-4E33-837E-94DABD948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948FD7F-4A95-419F-9592-F1AE43EB39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6D13955-7897-45BF-AE8D-F635DE7296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38C1DF-38DA-4D6D-AEDD-F23C531045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618B3C8-757B-4262-8325-56E79801FF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BC63D8C-C95A-4588-AEC8-83438699A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1EBAFC9-1157-4512-A58B-E8DBDCB0E0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5C42AD4-0C0A-44F8-BEF5-76D798BB14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A2FDF3F-1D8B-4D7F-9713-D2785051C4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5C02B7-5014-410B-A59B-ABA9017C96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A738C92-C3B6-43D5-A718-230FE5A78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7FDBFA0-A00A-4C49-A38C-5197E28B1E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62F2930-B81B-47BF-BAB6-6CD862E0AC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B0E661-1786-4C8B-B4AA-1C46DBB09F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AE039B6-9B91-4DF7-B2E1-BEC620E8AF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09B3898-68D4-4032-973C-3297FA2A0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6FDF469-A729-4C34-9A4E-FC7F50FB6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42661BA-C51F-493E-BA84-7E8E02647B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CA6BFC1-5596-4F25-8834-B82EC76C03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DC0C4EA-8B26-488D-842A-8492C28EFA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365199F-3DA2-4ECE-8AA0-B37E7E3AFB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F8EAD3C-6628-48E5-A004-B34EFF17E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627E51D-F7F3-432F-B018-3390B0A3E2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0A796D9-B9B7-497E-91F4-257D2CCAA2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4E17776-2D77-4801-AFE4-553D807E01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F653420-3C79-432A-9CAB-6A4AEC545B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B4F431F-451E-4136-B596-17B639632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5E18572-BE7A-4234-B454-FD38ABFAE2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EB9F985-7C1A-4BFE-A4DC-F35AA0D04E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00648B4-39E6-409B-A151-2A6CC6D3C4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13A2463-A9F5-45B4-804E-5595FAE42C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BF3193A-025E-4BE6-9AD5-D3106F9D78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2832A9B-55E5-494A-A717-3617EDD1F2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C0DA7BF-4BD6-46F6-91A1-E38E259FC7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7B5F7E4-8A2A-468D-8EF3-6D7171EBC0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6A8F3CE-3B42-4770-8933-7C9BCA91B6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224EF38-8522-4A6A-BA96-BAAB1A136C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2B702F4-3A4F-475E-A874-62BA9C76A0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BF12728-61DB-4CA7-BFEA-C67E21001E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A114F6C-B377-4620-9C72-92D0FA5095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85FB219-37DC-4CBB-BDEF-43EF98EB00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060F2EE-256C-4A23-A980-9C317EA5F1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2F37857-F893-4D54-B377-60870C91BC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5DEA293-2202-41FF-B5FE-71F06BAA69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9C59CAC-07BD-4C27-8926-C55E46BD1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80FA13A-0B04-4946-9A24-2701584E2D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88CE1CC-C8B3-470F-9512-B590AF9DEB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1809CD-B912-4E69-A5A5-94EA27B28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B9E3C6C-40C8-4A98-B0AF-C45C414845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BE61EAD-B3F8-4E77-B3B6-0A3374C0F2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303657B-9569-4CB6-A870-F7D678DE67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95E1DFB-B252-4CBC-95A8-D1DC68A185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D7B24AC-E1C7-4A27-BACA-0AE3C159FD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7ECB039-4BBD-4991-8C57-7D90D4A22C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8517C97-1250-4775-B725-2CBD677C3F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9679D68-007E-47A6-A882-07A8088B5C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67BAF92-FB48-468A-B633-46749349E5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2875629C-FBE1-4E58-82B5-53DBC3ABD0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C29FC6C-B918-40F3-AAAA-1A4F1DFBEA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D55E2D8-4D39-4F44-AAE7-B3B2DDDB5B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EF38C89-9B35-40D5-A2EC-AE4FFF1712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5C842FE-0918-4A9A-B4F3-F69C539B3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5A2FDBE-9CE6-41C7-A149-1FC75441C47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E76B3FC-2648-4EF2-A363-8AED916B45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7AD43BF-C5AB-4324-B39E-5E3AFC887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D7FC0CC-E465-4316-A7B6-42441D27DC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EF568F1-4905-4D65-8510-683A87097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B0779A11-5E9E-4455-8DB7-6BF1F0BA4E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2B884067-174C-4C5C-955E-462157D0FA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E5F0FA8-85D6-4B51-B2A8-027AC28D82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E76C2522-4938-48D4-9ACE-F61BC45271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119966D-0585-4354-991F-856ADF670D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931C16B-534C-413B-A404-870528429A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88EA28D-0FC2-4BEA-B3EB-D9DEB3C4F7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F2052B6-705D-484A-9856-BCC35D311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357007E-5B0B-4BC1-96BB-2F9A55E28B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44B8928-2E44-471E-818A-AC5F8B9B1D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175" name="Group 174">
            <a:extLst>
              <a:ext uri="{FF2B5EF4-FFF2-40B4-BE49-F238E27FC236}">
                <a16:creationId xmlns:a16="http://schemas.microsoft.com/office/drawing/2014/main" id="{D3F906D0-CE7C-484D-8C11-5011F768A5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739066">
            <a:off x="5520984" y="3122486"/>
            <a:ext cx="2928062" cy="2544637"/>
            <a:chOff x="5281603" y="104899"/>
            <a:chExt cx="6910397" cy="6005491"/>
          </a:xfrm>
        </p:grpSpPr>
        <p:sp>
          <p:nvSpPr>
            <p:cNvPr id="176" name="Freeform 183">
              <a:extLst>
                <a:ext uri="{FF2B5EF4-FFF2-40B4-BE49-F238E27FC236}">
                  <a16:creationId xmlns:a16="http://schemas.microsoft.com/office/drawing/2014/main" id="{0FE191C3-385B-4E2B-ADE9-0FA9E09CA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7" name="Group 176">
              <a:extLst>
                <a:ext uri="{FF2B5EF4-FFF2-40B4-BE49-F238E27FC236}">
                  <a16:creationId xmlns:a16="http://schemas.microsoft.com/office/drawing/2014/main" id="{DF236ECF-9469-429F-B950-E6274E93F7D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78" name="Straight Connector 177">
                <a:extLst>
                  <a:ext uri="{FF2B5EF4-FFF2-40B4-BE49-F238E27FC236}">
                    <a16:creationId xmlns:a16="http://schemas.microsoft.com/office/drawing/2014/main" id="{ACFB9B6B-3B4B-406C-A9C4-9E15E8EDA9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185F607-E801-4999-8E05-0C8486DAAA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AE80DE6-1860-413C-83A4-3D16C772F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CA67FE0-1324-427A-A3EB-EC0E27E8DA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426A4D5-E148-458E-81B7-A67551CC52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5AE534E1-BFC4-4B6F-B4A6-D0331A128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6D2BC14-55E1-4250-A703-26EAE5BEB1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28FA0B2-4451-4A40-A6A8-B5B2BFFD22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695551A0-FD49-4C51-9936-31AADCF8F0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1AA33D7-B8C3-4A4C-B04C-90496559F6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C11C7CB-C8A3-4FA2-8919-4BDE08B8C0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4122C9F-7650-4E2A-BBDD-5ED1794298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B2331B0F-4B2B-49FF-B210-A548BEE14B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E66A3B2-EAB9-4D0F-8CC6-133C4B8D26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A5D255CC-F767-47F3-9B04-0F597091D8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DE6FFD6E-D10A-4E69-B92A-1C3D4AD900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BAE1242-2228-4493-81B5-F7807B8DAC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A6A8552-686E-44B0-AA9A-9488BB77F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C45C190-42DB-4A86-A102-D04A25E1E1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C2E5DE9-3511-45AE-9F95-710C8211A3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53F3C6F6-47A6-4265-878C-5092E93280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82B1F3E7-F618-4E13-9E16-7118C45C77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A5E7DF9B-A62B-4C53-A661-B401D7195B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EE4847E-481F-4419-AE1F-90DED5344C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3E9C09-74A8-40D0-BC37-74CA31F5D0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B0009143-1101-4DF3-B01E-766F9BE63D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95E8D24-3C05-4242-92BA-731FDA5AE6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40A7CC8-D93E-41C0-8322-8EF549E1A5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0B91F070-941B-4307-9931-156C868BFF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F90A755-20A8-4274-A4F7-BD624FECFA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D87C615-9E34-495E-8406-FAEFC2F845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1A383A9-4CA6-4FAB-9F61-C5E53DBF8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7B6069C-3205-4BBB-ADDF-D85A07E550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8083F5B-DC24-40B3-92D2-BF90631145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1AEA55FF-DDBB-4AA2-ACBD-9A4D56FFCC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E00B1FB-F492-483C-B4D3-893BE48D29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76CFD40-49E1-465A-9B23-F9D980D9A4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D63EDB7-C852-43C0-9954-6F2196FABE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16E726A-0F37-45E3-9BDF-42ECAA68F6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29E8E54E-8FB5-4650-AD2D-C65F3F53A9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3018142-C705-4D1B-8C27-83842B8D18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B029D1D-41B1-45D6-8FC5-9EBEEEBD51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38CE0A4-BE74-4418-8DB6-FC0A391029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5DC5DB6-FAE4-45E0-A0E5-E613B8D7E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FBB2B3B-650C-4D6B-BA13-A71D6CB8CD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A61A363-0BE0-4381-9635-02A60AE9C1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363EFF4-A1A6-4E57-8128-D13002EAD0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744B3004-D3A0-4C95-8618-02CD578CCD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8511694-389A-4FA7-950D-D0B63A422C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03CF007D-1A35-4653-994F-C5DC685C43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E268873C-3BA1-4848-8A1E-55D4416950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F28B5E8-5EF7-40C6-8012-75E3ADCB41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4DD4F11-6920-4398-88A7-0C571FA3F9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87C9D72-9386-43D4-9C27-2B0A676624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903FC60-7B4A-4E8D-B64E-A6570168D8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565646A-F4D1-434F-ACCE-BC14E5D049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B5384FB-B917-47C4-9BEF-B81DFEE8C2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03934C7C-17F3-44A9-96A6-AC1E3AFE01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8AF32D4-0DB1-4F6F-8B2B-27519AB902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8FB5CFF-2F83-4320-9CD0-CCD78775EC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85CC5D7-8944-4B99-92D2-D827AB9C4F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F55CCF6E-2B52-4B36-872D-542D0CDD7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2D2E4E5-D86C-41AF-B664-F7E0773984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B38EA97-5B13-4977-B58D-0B28E2D8B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CC35DD3-5BF6-4C99-93A1-C0F5ACAB7A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A69C8543-88BB-4CDA-8EF5-2850685210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A091AE30-82E9-4674-9E65-5042AB251C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A3D2800-7BCF-4C76-9CCD-6962D5E5E7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AD91264-05B7-4454-AE8C-BAC45B3317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047D64C-CE38-4EDA-8EA5-8A805D525A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3C33408-5D0E-4DE4-8945-9001979D3E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E1AE14B5-3844-4A66-A8BC-CD8538C562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5F78B15A-17F2-474B-A6B5-34B225EBA0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114C9FE9-2E7D-466C-978D-713D0A6624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882ACEF4-C446-4969-92B5-8649558C27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DA39D67-86FF-418E-9876-AB14AFD793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2D3BF31F-EEDE-4027-BAE2-CD14B138C5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F37BBBCA-15AD-4E11-813C-E58EE564FD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5" name="Picture 2" descr="Flutter, the next big thing. As an Android developer, for the last… | by  Haris Kovacevic | Ministry of Programming — Technology | Medium">
            <a:extLst>
              <a:ext uri="{FF2B5EF4-FFF2-40B4-BE49-F238E27FC236}">
                <a16:creationId xmlns:a16="http://schemas.microsoft.com/office/drawing/2014/main" id="{7281E76B-5770-4026-9045-1D4261497F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900" r="18849" b="-2"/>
          <a:stretch/>
        </p:blipFill>
        <p:spPr bwMode="auto">
          <a:xfrm>
            <a:off x="5959325" y="2806240"/>
            <a:ext cx="2902538" cy="2902537"/>
          </a:xfrm>
          <a:custGeom>
            <a:avLst/>
            <a:gdLst/>
            <a:ahLst/>
            <a:cxnLst/>
            <a:rect l="l" t="t" r="r" b="b"/>
            <a:pathLst>
              <a:path w="2851962" h="2851962">
                <a:moveTo>
                  <a:pt x="1425981" y="0"/>
                </a:moveTo>
                <a:cubicBezTo>
                  <a:pt x="2213529" y="0"/>
                  <a:pt x="2851962" y="638433"/>
                  <a:pt x="2851962" y="1425981"/>
                </a:cubicBezTo>
                <a:cubicBezTo>
                  <a:pt x="2851962" y="2213529"/>
                  <a:pt x="2213529" y="2851962"/>
                  <a:pt x="1425981" y="2851962"/>
                </a:cubicBezTo>
                <a:cubicBezTo>
                  <a:pt x="638433" y="2851962"/>
                  <a:pt x="0" y="2213529"/>
                  <a:pt x="0" y="1425981"/>
                </a:cubicBezTo>
                <a:cubicBezTo>
                  <a:pt x="0" y="638433"/>
                  <a:pt x="638433" y="0"/>
                  <a:pt x="1425981"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2" descr="Ionic">
            <a:extLst>
              <a:ext uri="{FF2B5EF4-FFF2-40B4-BE49-F238E27FC236}">
                <a16:creationId xmlns:a16="http://schemas.microsoft.com/office/drawing/2014/main" id="{D5DF5E46-1F1A-411E-90E0-DD15EFBA92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88" r="18347" b="-2"/>
          <a:stretch/>
        </p:blipFill>
        <p:spPr bwMode="auto">
          <a:xfrm>
            <a:off x="8055588" y="-3863"/>
            <a:ext cx="4132754"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2" descr="Unity3D – Tips when building your game with an Editor script">
            <a:extLst>
              <a:ext uri="{FF2B5EF4-FFF2-40B4-BE49-F238E27FC236}">
                <a16:creationId xmlns:a16="http://schemas.microsoft.com/office/drawing/2014/main" id="{2F8B73D2-75AC-4C6F-B4BB-C6AC0A1032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649" r="31161"/>
          <a:stretch/>
        </p:blipFill>
        <p:spPr bwMode="auto">
          <a:xfrm>
            <a:off x="8888133" y="4144246"/>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343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933B-53B9-43C1-BA49-1FB9D499EA48}"/>
              </a:ext>
            </a:extLst>
          </p:cNvPr>
          <p:cNvSpPr>
            <a:spLocks noGrp="1"/>
          </p:cNvSpPr>
          <p:nvPr>
            <p:ph type="title"/>
          </p:nvPr>
        </p:nvSpPr>
        <p:spPr/>
        <p:txBody>
          <a:bodyPr/>
          <a:lstStyle/>
          <a:p>
            <a:pPr algn="ctr"/>
            <a:r>
              <a:rPr lang="en-CA" dirty="0"/>
              <a:t>Unity + Flutter + Ionic</a:t>
            </a:r>
          </a:p>
        </p:txBody>
      </p:sp>
      <p:sp>
        <p:nvSpPr>
          <p:cNvPr id="3" name="Content Placeholder 2">
            <a:extLst>
              <a:ext uri="{FF2B5EF4-FFF2-40B4-BE49-F238E27FC236}">
                <a16:creationId xmlns:a16="http://schemas.microsoft.com/office/drawing/2014/main" id="{8A68687C-F8D2-4A0E-B355-89B1C8D4131D}"/>
              </a:ext>
            </a:extLst>
          </p:cNvPr>
          <p:cNvSpPr>
            <a:spLocks noGrp="1"/>
          </p:cNvSpPr>
          <p:nvPr>
            <p:ph idx="1"/>
          </p:nvPr>
        </p:nvSpPr>
        <p:spPr/>
        <p:txBody>
          <a:bodyPr/>
          <a:lstStyle/>
          <a:p>
            <a:pPr marL="0" indent="0" rtl="0" fontAlgn="base">
              <a:spcBef>
                <a:spcPts val="0"/>
              </a:spcBef>
              <a:spcAft>
                <a:spcPts val="0"/>
              </a:spcAft>
              <a:buNone/>
            </a:pPr>
            <a:r>
              <a:rPr lang="en-US" sz="2400" b="1" i="0" u="none" strike="noStrike" dirty="0">
                <a:effectLst/>
                <a:latin typeface="Arial" panose="020B0604020202020204" pitchFamily="34" charset="0"/>
              </a:rPr>
              <a:t>Pros</a:t>
            </a:r>
          </a:p>
          <a:p>
            <a:pPr marL="0" indent="0" rtl="0" fontAlgn="base">
              <a:spcBef>
                <a:spcPts val="0"/>
              </a:spcBef>
              <a:spcAft>
                <a:spcPts val="0"/>
              </a:spcAft>
              <a:buNone/>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All three of them are cross platform</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Only need one code base for all platforms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All of them wouldn’t cost any money to use</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endParaRPr lang="en-CA" dirty="0"/>
          </a:p>
        </p:txBody>
      </p:sp>
      <p:pic>
        <p:nvPicPr>
          <p:cNvPr id="4" name="Picture 2" descr="Unity3D – Tips when building your game with an Editor script">
            <a:extLst>
              <a:ext uri="{FF2B5EF4-FFF2-40B4-BE49-F238E27FC236}">
                <a16:creationId xmlns:a16="http://schemas.microsoft.com/office/drawing/2014/main" id="{3913BC07-30E0-4AAB-A97D-12F1D488EC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2205" y="949069"/>
            <a:ext cx="1973062" cy="7503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lutter, the next big thing. As an Android developer, for the last… | by  Haris Kovacevic | Ministry of Programming — Technology | Medium">
            <a:extLst>
              <a:ext uri="{FF2B5EF4-FFF2-40B4-BE49-F238E27FC236}">
                <a16:creationId xmlns:a16="http://schemas.microsoft.com/office/drawing/2014/main" id="{2EE104AB-0F2B-4886-81B8-C4244DEF1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930" y="949069"/>
            <a:ext cx="1691679" cy="7314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onic">
            <a:extLst>
              <a:ext uri="{FF2B5EF4-FFF2-40B4-BE49-F238E27FC236}">
                <a16:creationId xmlns:a16="http://schemas.microsoft.com/office/drawing/2014/main" id="{98B21C1A-22C1-4E37-9A26-7CA5908BE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9682" y="945947"/>
            <a:ext cx="1435126" cy="753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253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D998-94BA-4527-8613-4B63952360A7}"/>
              </a:ext>
            </a:extLst>
          </p:cNvPr>
          <p:cNvSpPr>
            <a:spLocks noGrp="1"/>
          </p:cNvSpPr>
          <p:nvPr>
            <p:ph type="title"/>
          </p:nvPr>
        </p:nvSpPr>
        <p:spPr/>
        <p:txBody>
          <a:bodyPr/>
          <a:lstStyle/>
          <a:p>
            <a:pPr algn="ctr"/>
            <a:r>
              <a:rPr lang="en-CA" dirty="0"/>
              <a:t>Unity</a:t>
            </a:r>
          </a:p>
        </p:txBody>
      </p:sp>
      <p:sp>
        <p:nvSpPr>
          <p:cNvPr id="3" name="Content Placeholder 2">
            <a:extLst>
              <a:ext uri="{FF2B5EF4-FFF2-40B4-BE49-F238E27FC236}">
                <a16:creationId xmlns:a16="http://schemas.microsoft.com/office/drawing/2014/main" id="{F1DFEE97-7814-4434-AB91-9EB96C42D036}"/>
              </a:ext>
            </a:extLst>
          </p:cNvPr>
          <p:cNvSpPr>
            <a:spLocks noGrp="1"/>
          </p:cNvSpPr>
          <p:nvPr>
            <p:ph sz="half" idx="1"/>
          </p:nvPr>
        </p:nvSpPr>
        <p:spPr>
          <a:xfrm>
            <a:off x="685802" y="1633491"/>
            <a:ext cx="4995334" cy="4998128"/>
          </a:xfrm>
        </p:spPr>
        <p:txBody>
          <a:bodyPr>
            <a:normAutofit lnSpcReduction="10000"/>
          </a:bodyPr>
          <a:lstStyle/>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0" indent="0" rtl="0" fontAlgn="base">
              <a:spcBef>
                <a:spcPts val="0"/>
              </a:spcBef>
              <a:spcAft>
                <a:spcPts val="0"/>
              </a:spcAft>
              <a:buNone/>
            </a:pPr>
            <a:r>
              <a:rPr lang="en-US" sz="2400" b="1" i="0" u="sng" strike="noStrike" dirty="0">
                <a:effectLst/>
                <a:latin typeface="Arial" panose="020B0604020202020204" pitchFamily="34" charset="0"/>
              </a:rPr>
              <a:t>Pros</a:t>
            </a:r>
          </a:p>
          <a:p>
            <a:pPr rtl="0" fontAlgn="base">
              <a:spcBef>
                <a:spcPts val="0"/>
              </a:spcBef>
              <a:spcAft>
                <a:spcPts val="0"/>
              </a:spcAft>
              <a:buFont typeface="Arial" panose="020B0604020202020204" pitchFamily="34" charset="0"/>
              <a:buChar char="•"/>
            </a:pPr>
            <a:endParaRPr lang="en-US" dirty="0">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Powerful tool for rendering effects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Can build animations from scratch with the various libraries Unity provides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Learning curve is not as steep compared to those in the JavaScript Frameworks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 will </a:t>
            </a:r>
            <a:r>
              <a:rPr lang="en-US" dirty="0">
                <a:latin typeface="Arial" panose="020B0604020202020204" pitchFamily="34" charset="0"/>
              </a:rPr>
              <a:t>b</a:t>
            </a:r>
            <a:r>
              <a:rPr lang="en-US" sz="1800" b="0" i="0" u="none" strike="noStrike" dirty="0">
                <a:effectLst/>
                <a:latin typeface="Arial" panose="020B0604020202020204" pitchFamily="34" charset="0"/>
              </a:rPr>
              <a:t>e language used</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 has concepts and structures similar to Java</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Language transition will be much easier for us</a:t>
            </a:r>
          </a:p>
          <a:p>
            <a:endParaRPr lang="en-CA" dirty="0"/>
          </a:p>
        </p:txBody>
      </p:sp>
      <p:sp>
        <p:nvSpPr>
          <p:cNvPr id="4" name="Content Placeholder 3">
            <a:extLst>
              <a:ext uri="{FF2B5EF4-FFF2-40B4-BE49-F238E27FC236}">
                <a16:creationId xmlns:a16="http://schemas.microsoft.com/office/drawing/2014/main" id="{EE2667DC-B3C7-4FAD-A5B9-BB7F5405D804}"/>
              </a:ext>
            </a:extLst>
          </p:cNvPr>
          <p:cNvSpPr>
            <a:spLocks noGrp="1"/>
          </p:cNvSpPr>
          <p:nvPr>
            <p:ph sz="half" idx="2"/>
          </p:nvPr>
        </p:nvSpPr>
        <p:spPr>
          <a:xfrm>
            <a:off x="5821894" y="1009425"/>
            <a:ext cx="4995332" cy="4565752"/>
          </a:xfrm>
        </p:spPr>
        <p:txBody>
          <a:bodyPr>
            <a:normAutofit lnSpcReduction="10000"/>
          </a:bodyPr>
          <a:lstStyle/>
          <a:p>
            <a:pPr marL="0" indent="0" rtl="0" fontAlgn="base">
              <a:spcBef>
                <a:spcPts val="0"/>
              </a:spcBef>
              <a:spcAft>
                <a:spcPts val="0"/>
              </a:spcAft>
              <a:buNone/>
            </a:pPr>
            <a:r>
              <a:rPr lang="en-US" sz="2400" b="1" i="0" u="sng" strike="noStrike" dirty="0">
                <a:effectLst/>
                <a:latin typeface="Arial" panose="020B0604020202020204" pitchFamily="34" charset="0"/>
              </a:rPr>
              <a:t>Cons</a:t>
            </a:r>
          </a:p>
          <a:p>
            <a:pPr marL="0" indent="0" rtl="0" fontAlgn="base">
              <a:spcBef>
                <a:spcPts val="0"/>
              </a:spcBef>
              <a:spcAft>
                <a:spcPts val="0"/>
              </a:spcAft>
              <a:buNone/>
            </a:pP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Unity is not conventionally used for a web-app</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Won’t have any ready to use UI Modules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Higher cost to implement the website if Unity is chosen</a:t>
            </a:r>
          </a:p>
          <a:p>
            <a:endParaRPr lang="en-CA" dirty="0"/>
          </a:p>
        </p:txBody>
      </p:sp>
      <p:pic>
        <p:nvPicPr>
          <p:cNvPr id="1026" name="Picture 2" descr="Unity3D – Tips when building your game with an Editor script">
            <a:extLst>
              <a:ext uri="{FF2B5EF4-FFF2-40B4-BE49-F238E27FC236}">
                <a16:creationId xmlns:a16="http://schemas.microsoft.com/office/drawing/2014/main" id="{E95292C5-17F4-4D62-910B-1E7B96095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726" y="226381"/>
            <a:ext cx="4130336" cy="157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419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27A1F-940F-4EA8-B99A-3F88C66D54D1}"/>
              </a:ext>
            </a:extLst>
          </p:cNvPr>
          <p:cNvSpPr>
            <a:spLocks noGrp="1"/>
          </p:cNvSpPr>
          <p:nvPr>
            <p:ph type="title"/>
          </p:nvPr>
        </p:nvSpPr>
        <p:spPr>
          <a:xfrm>
            <a:off x="685801" y="423355"/>
            <a:ext cx="10131425" cy="1456267"/>
          </a:xfrm>
        </p:spPr>
        <p:txBody>
          <a:bodyPr/>
          <a:lstStyle/>
          <a:p>
            <a:pPr algn="ctr"/>
            <a:r>
              <a:rPr lang="en-CA" dirty="0"/>
              <a:t>Flutter</a:t>
            </a:r>
          </a:p>
        </p:txBody>
      </p:sp>
      <p:sp>
        <p:nvSpPr>
          <p:cNvPr id="3" name="Content Placeholder 2">
            <a:extLst>
              <a:ext uri="{FF2B5EF4-FFF2-40B4-BE49-F238E27FC236}">
                <a16:creationId xmlns:a16="http://schemas.microsoft.com/office/drawing/2014/main" id="{C1F87D80-801E-4305-95F6-F64EC0E51ED5}"/>
              </a:ext>
            </a:extLst>
          </p:cNvPr>
          <p:cNvSpPr>
            <a:spLocks noGrp="1"/>
          </p:cNvSpPr>
          <p:nvPr>
            <p:ph sz="half" idx="1"/>
          </p:nvPr>
        </p:nvSpPr>
        <p:spPr>
          <a:xfrm>
            <a:off x="685801" y="908071"/>
            <a:ext cx="4995334" cy="3649134"/>
          </a:xfrm>
        </p:spPr>
        <p:txBody>
          <a:bodyPr/>
          <a:lstStyle/>
          <a:p>
            <a:pPr marL="0" indent="0">
              <a:buNone/>
            </a:pPr>
            <a:r>
              <a:rPr lang="en-US" sz="2400" b="1" i="0" u="sng" strike="noStrike" dirty="0">
                <a:effectLst/>
                <a:latin typeface="Arial" panose="020B0604020202020204" pitchFamily="34" charset="0"/>
              </a:rPr>
              <a:t>Pros</a:t>
            </a:r>
          </a:p>
          <a:p>
            <a:r>
              <a:rPr lang="en-US" sz="1800" b="0" i="0" u="none" strike="noStrike" dirty="0">
                <a:effectLst/>
                <a:latin typeface="Arial" panose="020B0604020202020204" pitchFamily="34" charset="0"/>
              </a:rPr>
              <a:t>Among the three, Flutter provides the best-looking gadgets off the shelf.</a:t>
            </a:r>
            <a:endParaRPr lang="en-CA" dirty="0"/>
          </a:p>
        </p:txBody>
      </p:sp>
      <p:sp>
        <p:nvSpPr>
          <p:cNvPr id="4" name="Content Placeholder 3">
            <a:extLst>
              <a:ext uri="{FF2B5EF4-FFF2-40B4-BE49-F238E27FC236}">
                <a16:creationId xmlns:a16="http://schemas.microsoft.com/office/drawing/2014/main" id="{D688782E-A3BB-4C87-AA6D-F55789AA340E}"/>
              </a:ext>
            </a:extLst>
          </p:cNvPr>
          <p:cNvSpPr>
            <a:spLocks noGrp="1"/>
          </p:cNvSpPr>
          <p:nvPr>
            <p:ph sz="half" idx="2"/>
          </p:nvPr>
        </p:nvSpPr>
        <p:spPr>
          <a:xfrm>
            <a:off x="5821894" y="2186455"/>
            <a:ext cx="4995332" cy="3649133"/>
          </a:xfrm>
        </p:spPr>
        <p:txBody>
          <a:bodyPr/>
          <a:lstStyle/>
          <a:p>
            <a:pPr marL="0" indent="0" rtl="0" fontAlgn="base">
              <a:spcBef>
                <a:spcPts val="0"/>
              </a:spcBef>
              <a:spcAft>
                <a:spcPts val="0"/>
              </a:spcAft>
              <a:buNone/>
            </a:pPr>
            <a:r>
              <a:rPr lang="en-US" sz="2400" b="1" u="sng" dirty="0">
                <a:latin typeface="Arial" panose="020B0604020202020204" pitchFamily="34" charset="0"/>
              </a:rPr>
              <a:t>Cons</a:t>
            </a: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dirty="0">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Though Flutter are designed to for companies to develop a web-app, it is still relatively young</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It is using the language called Dart, which none of our group members have experience using it.</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The community is much smaller compared to the others.</a:t>
            </a:r>
          </a:p>
          <a:p>
            <a:endParaRPr lang="en-CA" dirty="0"/>
          </a:p>
        </p:txBody>
      </p:sp>
      <p:pic>
        <p:nvPicPr>
          <p:cNvPr id="2050" name="Picture 2" descr="Flutter, the next big thing. As an Android developer, for the last… | by  Haris Kovacevic | Ministry of Programming — Technology | Medium">
            <a:extLst>
              <a:ext uri="{FF2B5EF4-FFF2-40B4-BE49-F238E27FC236}">
                <a16:creationId xmlns:a16="http://schemas.microsoft.com/office/drawing/2014/main" id="{C0B7DDF0-6DAC-4C31-A4A7-9A8E90A33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3527" y="255381"/>
            <a:ext cx="3756734" cy="1624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567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23ED9-A699-4964-86EB-CFB48BD84D85}"/>
              </a:ext>
            </a:extLst>
          </p:cNvPr>
          <p:cNvSpPr>
            <a:spLocks noGrp="1"/>
          </p:cNvSpPr>
          <p:nvPr>
            <p:ph type="title"/>
          </p:nvPr>
        </p:nvSpPr>
        <p:spPr/>
        <p:txBody>
          <a:bodyPr/>
          <a:lstStyle/>
          <a:p>
            <a:pPr algn="ctr"/>
            <a:r>
              <a:rPr lang="en-CA" dirty="0"/>
              <a:t>ionic</a:t>
            </a:r>
          </a:p>
        </p:txBody>
      </p:sp>
      <p:sp>
        <p:nvSpPr>
          <p:cNvPr id="3" name="Content Placeholder 2">
            <a:extLst>
              <a:ext uri="{FF2B5EF4-FFF2-40B4-BE49-F238E27FC236}">
                <a16:creationId xmlns:a16="http://schemas.microsoft.com/office/drawing/2014/main" id="{70FD134E-AF3F-454A-B8BE-EF81EC1DCA40}"/>
              </a:ext>
            </a:extLst>
          </p:cNvPr>
          <p:cNvSpPr>
            <a:spLocks noGrp="1"/>
          </p:cNvSpPr>
          <p:nvPr>
            <p:ph sz="half" idx="1"/>
          </p:nvPr>
        </p:nvSpPr>
        <p:spPr/>
        <p:txBody>
          <a:bodyPr/>
          <a:lstStyle/>
          <a:p>
            <a:pPr marL="0" indent="0" rtl="0" fontAlgn="base">
              <a:spcBef>
                <a:spcPts val="0"/>
              </a:spcBef>
              <a:spcAft>
                <a:spcPts val="0"/>
              </a:spcAft>
              <a:buNone/>
            </a:pPr>
            <a:r>
              <a:rPr lang="en-US" sz="2400" b="1" i="0" u="sng" strike="noStrike" dirty="0">
                <a:effectLst/>
                <a:latin typeface="Arial" panose="020B0604020202020204" pitchFamily="34" charset="0"/>
              </a:rPr>
              <a:t>Pros</a:t>
            </a:r>
          </a:p>
          <a:p>
            <a:pPr marL="0" indent="0" rtl="0" fontAlgn="base">
              <a:spcBef>
                <a:spcPts val="0"/>
              </a:spcBef>
              <a:spcAft>
                <a:spcPts val="0"/>
              </a:spcAft>
              <a:buNone/>
            </a:pP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Powerful tool for developing all platform web-apps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5715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UI Modules: Have access to many built-in 	tools to implements functions that normal 	wouldn’t show up in a conventional app</a:t>
            </a:r>
          </a:p>
          <a:p>
            <a:pPr marL="57150"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5715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Transitioning from app into website is easier</a:t>
            </a:r>
          </a:p>
          <a:p>
            <a:endParaRPr lang="en-CA" dirty="0"/>
          </a:p>
        </p:txBody>
      </p:sp>
      <p:sp>
        <p:nvSpPr>
          <p:cNvPr id="4" name="Content Placeholder 3">
            <a:extLst>
              <a:ext uri="{FF2B5EF4-FFF2-40B4-BE49-F238E27FC236}">
                <a16:creationId xmlns:a16="http://schemas.microsoft.com/office/drawing/2014/main" id="{91BCA016-7C19-4729-96AF-ED4FE2E112D5}"/>
              </a:ext>
            </a:extLst>
          </p:cNvPr>
          <p:cNvSpPr>
            <a:spLocks noGrp="1"/>
          </p:cNvSpPr>
          <p:nvPr>
            <p:ph sz="half" idx="2"/>
          </p:nvPr>
        </p:nvSpPr>
        <p:spPr>
          <a:xfrm>
            <a:off x="5821894" y="1857981"/>
            <a:ext cx="4995332" cy="3649133"/>
          </a:xfrm>
        </p:spPr>
        <p:txBody>
          <a:bodyPr/>
          <a:lstStyle/>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0" indent="0" rtl="0" fontAlgn="base">
              <a:spcBef>
                <a:spcPts val="0"/>
              </a:spcBef>
              <a:spcAft>
                <a:spcPts val="0"/>
              </a:spcAft>
              <a:buNone/>
            </a:pPr>
            <a:r>
              <a:rPr lang="en-US" sz="2400" b="1" u="sng" dirty="0">
                <a:latin typeface="Arial" panose="020B0604020202020204" pitchFamily="34" charset="0"/>
              </a:rPr>
              <a:t>Cons</a:t>
            </a:r>
          </a:p>
          <a:p>
            <a:pPr marL="0" indent="0" rtl="0" fontAlgn="base">
              <a:spcBef>
                <a:spcPts val="0"/>
              </a:spcBef>
              <a:spcAft>
                <a:spcPts val="0"/>
              </a:spcAft>
              <a:buNone/>
            </a:pP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For all rendering of animations, need to be proficient in JavaScript and at least one framework</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Choose from Angular ,React, or Vue</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All have steep learning curves</a:t>
            </a:r>
          </a:p>
          <a:p>
            <a:endParaRPr lang="en-CA" dirty="0"/>
          </a:p>
        </p:txBody>
      </p:sp>
      <p:pic>
        <p:nvPicPr>
          <p:cNvPr id="3074" name="Picture 2" descr="Ionic">
            <a:extLst>
              <a:ext uri="{FF2B5EF4-FFF2-40B4-BE49-F238E27FC236}">
                <a16:creationId xmlns:a16="http://schemas.microsoft.com/office/drawing/2014/main" id="{5E1BB4C4-96FB-4651-B8AC-D84D4746A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6054" y="229348"/>
            <a:ext cx="3551680" cy="186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24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DD13A832-B156-4C5D-918F-2F79F6331AA5}"/>
              </a:ext>
            </a:extLst>
          </p:cNvPr>
          <p:cNvPicPr>
            <a:picLocks noGrp="1" noChangeAspect="1"/>
          </p:cNvPicPr>
          <p:nvPr>
            <p:ph idx="1"/>
          </p:nvPr>
        </p:nvPicPr>
        <p:blipFill>
          <a:blip r:embed="rId2"/>
          <a:stretch>
            <a:fillRect/>
          </a:stretch>
        </p:blipFill>
        <p:spPr>
          <a:xfrm>
            <a:off x="3477185" y="0"/>
            <a:ext cx="5237629" cy="6858000"/>
          </a:xfrm>
        </p:spPr>
      </p:pic>
    </p:spTree>
    <p:extLst>
      <p:ext uri="{BB962C8B-B14F-4D97-AF65-F5344CB8AC3E}">
        <p14:creationId xmlns:p14="http://schemas.microsoft.com/office/powerpoint/2010/main" val="3241512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FC321-716F-40A4-ABDF-B23EAC82C194}"/>
              </a:ext>
            </a:extLst>
          </p:cNvPr>
          <p:cNvSpPr>
            <a:spLocks noGrp="1"/>
          </p:cNvSpPr>
          <p:nvPr>
            <p:ph type="title"/>
          </p:nvPr>
        </p:nvSpPr>
        <p:spPr>
          <a:xfrm>
            <a:off x="4955458" y="639097"/>
            <a:ext cx="6593075" cy="1612490"/>
          </a:xfrm>
        </p:spPr>
        <p:txBody>
          <a:bodyPr>
            <a:normAutofit/>
          </a:bodyPr>
          <a:lstStyle/>
          <a:p>
            <a:r>
              <a:rPr lang="en-CA"/>
              <a:t>Chosen Tech Stack</a:t>
            </a:r>
          </a:p>
        </p:txBody>
      </p:sp>
      <p:pic>
        <p:nvPicPr>
          <p:cNvPr id="5" name="Picture 2" descr="Ionic">
            <a:extLst>
              <a:ext uri="{FF2B5EF4-FFF2-40B4-BE49-F238E27FC236}">
                <a16:creationId xmlns:a16="http://schemas.microsoft.com/office/drawing/2014/main" id="{0AFA0698-8DA6-4E41-9983-8DCA5A72D0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4" y="2377509"/>
            <a:ext cx="3997362" cy="2098615"/>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6AC4922-76F4-41AF-886B-AC8986A5B38C}"/>
              </a:ext>
            </a:extLst>
          </p:cNvPr>
          <p:cNvSpPr>
            <a:spLocks noGrp="1"/>
          </p:cNvSpPr>
          <p:nvPr>
            <p:ph idx="1"/>
          </p:nvPr>
        </p:nvSpPr>
        <p:spPr>
          <a:xfrm>
            <a:off x="4955458" y="2251587"/>
            <a:ext cx="6593075" cy="3972232"/>
          </a:xfrm>
        </p:spPr>
        <p:txBody>
          <a:bodyPr>
            <a:normAutofit fontScale="92500" lnSpcReduction="20000"/>
          </a:bodyPr>
          <a:lstStyle/>
          <a:p>
            <a:pPr rtl="0">
              <a:lnSpc>
                <a:spcPct val="90000"/>
              </a:lnSpc>
              <a:spcBef>
                <a:spcPts val="0"/>
              </a:spcBef>
              <a:spcAft>
                <a:spcPts val="0"/>
              </a:spcAft>
            </a:pPr>
            <a:r>
              <a:rPr lang="en-US" b="0" i="0" u="none" strike="noStrike" dirty="0">
                <a:effectLst/>
                <a:latin typeface="Arial" panose="020B0604020202020204" pitchFamily="34" charset="0"/>
              </a:rPr>
              <a:t>Considering all the information that was found below in the table, as a group we decided it would be best to use Ionic as the main building tool to deliver the Cyclops application. We concluded Ionic was the best building tool to use because of the following reason:</a:t>
            </a:r>
          </a:p>
          <a:p>
            <a:pPr rtl="0">
              <a:lnSpc>
                <a:spcPct val="90000"/>
              </a:lnSpc>
              <a:spcBef>
                <a:spcPts val="0"/>
              </a:spcBef>
              <a:spcAft>
                <a:spcPts val="0"/>
              </a:spcAft>
            </a:pPr>
            <a:endParaRPr lang="en-US" b="0" dirty="0">
              <a:effectLst/>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It has adaptive styling</a:t>
            </a:r>
          </a:p>
          <a:p>
            <a:pPr marL="457200"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Allows the application developers to use the same code base for multiple platforms</a:t>
            </a:r>
          </a:p>
          <a:p>
            <a:pPr marL="457200"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With adaptive styling, allows us to create a similar user experience across all the platforms the application will be on.</a:t>
            </a:r>
          </a:p>
          <a:p>
            <a:pPr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Ionic contains navigation that can be used in a mobile app</a:t>
            </a:r>
          </a:p>
          <a:p>
            <a:pPr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Has Native access</a:t>
            </a:r>
          </a:p>
          <a:p>
            <a:pPr marL="457200"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Such as camera or GPS on a user device</a:t>
            </a:r>
          </a:p>
          <a:p>
            <a:pPr marL="457200"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Ionic has Theming</a:t>
            </a:r>
          </a:p>
          <a:p>
            <a:pPr marL="0" indent="0">
              <a:lnSpc>
                <a:spcPct val="90000"/>
              </a:lnSpc>
              <a:buNone/>
            </a:pPr>
            <a:br>
              <a:rPr lang="en-US" sz="1400" b="0" dirty="0">
                <a:effectLst/>
              </a:rPr>
            </a:br>
            <a:endParaRPr lang="en-CA" sz="1400" dirty="0"/>
          </a:p>
        </p:txBody>
      </p:sp>
    </p:spTree>
    <p:extLst>
      <p:ext uri="{BB962C8B-B14F-4D97-AF65-F5344CB8AC3E}">
        <p14:creationId xmlns:p14="http://schemas.microsoft.com/office/powerpoint/2010/main" val="4197583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A23DA-77EC-4823-9779-35961E4E3E91}"/>
              </a:ext>
            </a:extLst>
          </p:cNvPr>
          <p:cNvSpPr>
            <a:spLocks noGrp="1"/>
          </p:cNvSpPr>
          <p:nvPr>
            <p:ph type="title"/>
          </p:nvPr>
        </p:nvSpPr>
        <p:spPr/>
        <p:txBody>
          <a:bodyPr/>
          <a:lstStyle/>
          <a:p>
            <a:pPr algn="ctr"/>
            <a:r>
              <a:rPr lang="en-CA" dirty="0"/>
              <a:t>Introduction to the Project</a:t>
            </a:r>
          </a:p>
        </p:txBody>
      </p:sp>
      <p:sp>
        <p:nvSpPr>
          <p:cNvPr id="3" name="Content Placeholder 2">
            <a:extLst>
              <a:ext uri="{FF2B5EF4-FFF2-40B4-BE49-F238E27FC236}">
                <a16:creationId xmlns:a16="http://schemas.microsoft.com/office/drawing/2014/main" id="{7810EE36-FC92-4D60-AEC2-0C09013A3EA3}"/>
              </a:ext>
            </a:extLst>
          </p:cNvPr>
          <p:cNvSpPr>
            <a:spLocks noGrp="1"/>
          </p:cNvSpPr>
          <p:nvPr>
            <p:ph idx="1"/>
          </p:nvPr>
        </p:nvSpPr>
        <p:spPr>
          <a:xfrm>
            <a:off x="685801" y="1597981"/>
            <a:ext cx="10131425" cy="5051394"/>
          </a:xfrm>
        </p:spPr>
        <p:txBody>
          <a:bodyPr>
            <a:normAutofit/>
          </a:bodyPr>
          <a:lstStyle/>
          <a:p>
            <a:r>
              <a:rPr lang="en-US" sz="1800" b="0" i="0" u="none" strike="noStrike" dirty="0">
                <a:effectLst/>
                <a:latin typeface="Arial" panose="020B0604020202020204" pitchFamily="34" charset="0"/>
              </a:rPr>
              <a:t>Cyclops is currently an information-based website that discusses and informs users of the different issues surrounding the current environmental crisis and the impact the crisis is having on earth. </a:t>
            </a:r>
          </a:p>
          <a:p>
            <a:r>
              <a:rPr lang="en-US" sz="1800" b="0" i="0" u="none" strike="noStrike" dirty="0">
                <a:effectLst/>
                <a:latin typeface="Arial" panose="020B0604020202020204" pitchFamily="34" charset="0"/>
              </a:rPr>
              <a:t>What we will be doing is creating an educational app for Android and IOS systems by using and transitioning the existing content from the Cyclops website to the mentioned educational app. </a:t>
            </a:r>
          </a:p>
          <a:p>
            <a:r>
              <a:rPr lang="en-US" sz="1800" b="0" i="0" u="none" strike="noStrike" dirty="0">
                <a:effectLst/>
                <a:latin typeface="Arial" panose="020B0604020202020204" pitchFamily="34" charset="0"/>
              </a:rPr>
              <a:t>The cyclops application will contain many features such as an Eco tracker which contains the users score that they have accumulated after doing eco friendly takes, surveys, and the ability to send feedback comments. </a:t>
            </a:r>
          </a:p>
          <a:p>
            <a:r>
              <a:rPr lang="en-US" sz="1800" b="0" i="0" u="none" strike="noStrike" dirty="0">
                <a:effectLst/>
                <a:latin typeface="Arial" panose="020B0604020202020204" pitchFamily="34" charset="0"/>
              </a:rPr>
              <a:t>This application and the many features that are going to be implemented will be designed so they can give users a way to not only reduce their own environmental footprint but help with the overall crisis that is occurring.</a:t>
            </a:r>
          </a:p>
          <a:p>
            <a:pPr marL="0" indent="0">
              <a:buNone/>
            </a:pPr>
            <a:br>
              <a:rPr lang="en-US" dirty="0"/>
            </a:br>
            <a:endParaRPr lang="en-CA" dirty="0"/>
          </a:p>
        </p:txBody>
      </p:sp>
    </p:spTree>
    <p:extLst>
      <p:ext uri="{BB962C8B-B14F-4D97-AF65-F5344CB8AC3E}">
        <p14:creationId xmlns:p14="http://schemas.microsoft.com/office/powerpoint/2010/main" val="326004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CBE2-7385-4AA5-A55A-383CCEEB9DD5}"/>
              </a:ext>
            </a:extLst>
          </p:cNvPr>
          <p:cNvSpPr>
            <a:spLocks noGrp="1"/>
          </p:cNvSpPr>
          <p:nvPr>
            <p:ph type="title"/>
          </p:nvPr>
        </p:nvSpPr>
        <p:spPr>
          <a:xfrm>
            <a:off x="685801" y="485313"/>
            <a:ext cx="10131425" cy="1456267"/>
          </a:xfrm>
        </p:spPr>
        <p:txBody>
          <a:bodyPr/>
          <a:lstStyle/>
          <a:p>
            <a:pPr algn="ctr"/>
            <a:r>
              <a:rPr lang="en-CA" dirty="0"/>
              <a:t>Testing the developed features:</a:t>
            </a:r>
            <a:br>
              <a:rPr lang="en-CA" dirty="0"/>
            </a:br>
            <a:r>
              <a:rPr lang="en-CA" dirty="0"/>
              <a:t>Intro &amp; Unit Tests</a:t>
            </a:r>
          </a:p>
        </p:txBody>
      </p:sp>
      <p:sp>
        <p:nvSpPr>
          <p:cNvPr id="3" name="Content Placeholder 2">
            <a:extLst>
              <a:ext uri="{FF2B5EF4-FFF2-40B4-BE49-F238E27FC236}">
                <a16:creationId xmlns:a16="http://schemas.microsoft.com/office/drawing/2014/main" id="{5FF2E22A-561B-4240-8DF9-16B899C51997}"/>
              </a:ext>
            </a:extLst>
          </p:cNvPr>
          <p:cNvSpPr>
            <a:spLocks noGrp="1"/>
          </p:cNvSpPr>
          <p:nvPr>
            <p:ph idx="1"/>
          </p:nvPr>
        </p:nvSpPr>
        <p:spPr>
          <a:xfrm>
            <a:off x="685802" y="1571349"/>
            <a:ext cx="7526044" cy="4944861"/>
          </a:xfrm>
        </p:spPr>
        <p:txBody>
          <a:bodyPr>
            <a:normAutofit/>
          </a:bodyPr>
          <a:lstStyle/>
          <a:p>
            <a:pPr rtl="0" fontAlgn="base">
              <a:spcBef>
                <a:spcPts val="0"/>
              </a:spcBef>
              <a:spcAft>
                <a:spcPts val="0"/>
              </a:spcAft>
              <a:buFont typeface="Arial" panose="020B0604020202020204" pitchFamily="34" charset="0"/>
              <a:buChar char="•"/>
            </a:pPr>
            <a:r>
              <a:rPr lang="en-US" sz="2000" b="0" i="0" u="none" strike="noStrike" dirty="0">
                <a:effectLst/>
                <a:latin typeface="Arial" panose="020B0604020202020204" pitchFamily="34" charset="0"/>
              </a:rPr>
              <a:t>Ionic pro</a:t>
            </a:r>
            <a:r>
              <a:rPr lang="en-US" sz="2000" dirty="0">
                <a:latin typeface="Arial" panose="020B0604020202020204" pitchFamily="34" charset="0"/>
              </a:rPr>
              <a:t>vides ready-to-use professional test systems for:</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Unit Tests </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End-to-end Tests</a:t>
            </a: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2000" b="0" i="0" u="none" strike="noStrike" dirty="0">
                <a:effectLst/>
                <a:latin typeface="Arial" panose="020B0604020202020204" pitchFamily="34" charset="0"/>
              </a:rPr>
              <a:t>We will create code isolation for Unit Testing </a:t>
            </a:r>
          </a:p>
          <a:p>
            <a:pPr lvl="1" fontAlgn="base">
              <a:spcAft>
                <a:spcPts val="0"/>
              </a:spcAft>
              <a:buFont typeface="Arial" panose="020B0604020202020204" pitchFamily="34" charset="0"/>
              <a:buChar char="•"/>
            </a:pPr>
            <a:r>
              <a:rPr lang="en-US" sz="1800" dirty="0">
                <a:latin typeface="Arial" panose="020B0604020202020204" pitchFamily="34" charset="0"/>
              </a:rPr>
              <a:t>Dependency injection</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Open </a:t>
            </a:r>
            <a:r>
              <a:rPr lang="en-US" sz="1800" dirty="0">
                <a:latin typeface="Arial" panose="020B0604020202020204" pitchFamily="34" charset="0"/>
              </a:rPr>
              <a:t>source mocking tool: </a:t>
            </a:r>
            <a:r>
              <a:rPr lang="en-US" sz="1800" b="0" i="0" u="none" strike="noStrike" dirty="0">
                <a:effectLst/>
                <a:latin typeface="Arial" panose="020B0604020202020204" pitchFamily="34" charset="0"/>
              </a:rPr>
              <a:t>Jasmine</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Contained under the “spec” folder</a:t>
            </a:r>
          </a:p>
          <a:p>
            <a:pPr marL="0" indent="0" rtl="0" fontAlgn="base">
              <a:spcBef>
                <a:spcPts val="0"/>
              </a:spcBef>
              <a:spcAft>
                <a:spcPts val="0"/>
              </a:spcAft>
              <a:buNone/>
            </a:pPr>
            <a:endParaRPr lang="en-US" sz="2000" b="0" i="0" u="none" strike="noStrike" dirty="0">
              <a:effectLst/>
              <a:latin typeface="Arial" panose="020B0604020202020204" pitchFamily="34" charset="0"/>
            </a:endParaRPr>
          </a:p>
        </p:txBody>
      </p:sp>
      <p:pic>
        <p:nvPicPr>
          <p:cNvPr id="5" name="Picture 4">
            <a:extLst>
              <a:ext uri="{FF2B5EF4-FFF2-40B4-BE49-F238E27FC236}">
                <a16:creationId xmlns:a16="http://schemas.microsoft.com/office/drawing/2014/main" id="{BD9BFDCB-045C-49E0-B3DC-FA78E46A0ABB}"/>
              </a:ext>
            </a:extLst>
          </p:cNvPr>
          <p:cNvPicPr>
            <a:picLocks noChangeAspect="1"/>
          </p:cNvPicPr>
          <p:nvPr/>
        </p:nvPicPr>
        <p:blipFill>
          <a:blip r:embed="rId4"/>
          <a:stretch>
            <a:fillRect/>
          </a:stretch>
        </p:blipFill>
        <p:spPr>
          <a:xfrm>
            <a:off x="8322831" y="2330386"/>
            <a:ext cx="3361108" cy="329361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Audio 7">
            <a:hlinkClick r:id="" action="ppaction://media"/>
            <a:extLst>
              <a:ext uri="{FF2B5EF4-FFF2-40B4-BE49-F238E27FC236}">
                <a16:creationId xmlns:a16="http://schemas.microsoft.com/office/drawing/2014/main" id="{8FFC051C-4CA1-4957-9C3C-FE0639E41A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23442017"/>
      </p:ext>
    </p:extLst>
  </p:cSld>
  <p:clrMapOvr>
    <a:masterClrMapping/>
  </p:clrMapOvr>
  <mc:AlternateContent xmlns:mc="http://schemas.openxmlformats.org/markup-compatibility/2006" xmlns:p14="http://schemas.microsoft.com/office/powerpoint/2010/main">
    <mc:Choice Requires="p14">
      <p:transition spd="slow" p14:dur="2000" advTm="82928"/>
    </mc:Choice>
    <mc:Fallback xmlns="">
      <p:transition spd="slow" advTm="82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CBE2-7385-4AA5-A55A-383CCEEB9DD5}"/>
              </a:ext>
            </a:extLst>
          </p:cNvPr>
          <p:cNvSpPr>
            <a:spLocks noGrp="1"/>
          </p:cNvSpPr>
          <p:nvPr>
            <p:ph type="title"/>
          </p:nvPr>
        </p:nvSpPr>
        <p:spPr>
          <a:xfrm>
            <a:off x="685801" y="485313"/>
            <a:ext cx="10131425" cy="1456267"/>
          </a:xfrm>
        </p:spPr>
        <p:txBody>
          <a:bodyPr/>
          <a:lstStyle/>
          <a:p>
            <a:pPr algn="ctr"/>
            <a:r>
              <a:rPr lang="en-CA" dirty="0"/>
              <a:t>Testing the developed features:</a:t>
            </a:r>
            <a:br>
              <a:rPr lang="en-CA" dirty="0"/>
            </a:br>
            <a:r>
              <a:rPr lang="en-CA" dirty="0"/>
              <a:t>end-to-end test &amp; acceptance test</a:t>
            </a:r>
          </a:p>
        </p:txBody>
      </p:sp>
      <p:sp>
        <p:nvSpPr>
          <p:cNvPr id="3" name="Content Placeholder 2">
            <a:extLst>
              <a:ext uri="{FF2B5EF4-FFF2-40B4-BE49-F238E27FC236}">
                <a16:creationId xmlns:a16="http://schemas.microsoft.com/office/drawing/2014/main" id="{5FF2E22A-561B-4240-8DF9-16B899C51997}"/>
              </a:ext>
            </a:extLst>
          </p:cNvPr>
          <p:cNvSpPr>
            <a:spLocks noGrp="1"/>
          </p:cNvSpPr>
          <p:nvPr>
            <p:ph idx="1"/>
          </p:nvPr>
        </p:nvSpPr>
        <p:spPr>
          <a:xfrm>
            <a:off x="685802" y="1571349"/>
            <a:ext cx="7526044" cy="4944861"/>
          </a:xfrm>
        </p:spPr>
        <p:txBody>
          <a:bodyPr>
            <a:normAutofit/>
          </a:bodyPr>
          <a:lstStyle/>
          <a:p>
            <a:pPr rtl="0" fontAlgn="base">
              <a:spcBef>
                <a:spcPts val="0"/>
              </a:spcBef>
              <a:spcAft>
                <a:spcPts val="0"/>
              </a:spcAft>
              <a:buFont typeface="Arial" panose="020B0604020202020204" pitchFamily="34" charset="0"/>
              <a:buChar char="•"/>
            </a:pPr>
            <a:r>
              <a:rPr lang="en-US" sz="2000" dirty="0">
                <a:latin typeface="Arial" panose="020B0604020202020204" pitchFamily="34" charset="0"/>
              </a:rPr>
              <a:t>We also need </a:t>
            </a:r>
            <a:r>
              <a:rPr lang="en-US" sz="2000" b="0" i="0" u="none" strike="noStrike" dirty="0">
                <a:effectLst/>
                <a:latin typeface="Arial" panose="020B0604020202020204" pitchFamily="34" charset="0"/>
              </a:rPr>
              <a:t>End-to-end Testing</a:t>
            </a:r>
            <a:endParaRPr lang="en-US" sz="2000" dirty="0">
              <a:latin typeface="Arial" panose="020B0604020202020204" pitchFamily="34" charset="0"/>
            </a:endParaRPr>
          </a:p>
          <a:p>
            <a:pPr lvl="1" fontAlgn="base">
              <a:spcAft>
                <a:spcPts val="0"/>
              </a:spcAft>
              <a:buFont typeface="Arial" panose="020B0604020202020204" pitchFamily="34" charset="0"/>
              <a:buChar char="•"/>
            </a:pPr>
            <a:r>
              <a:rPr lang="en-US" sz="1800" dirty="0">
                <a:latin typeface="Arial" panose="020B0604020202020204" pitchFamily="34" charset="0"/>
              </a:rPr>
              <a:t>A</a:t>
            </a:r>
            <a:r>
              <a:rPr lang="en-US" sz="1800" b="0" i="0" u="none" strike="noStrike" dirty="0">
                <a:effectLst/>
                <a:latin typeface="Arial" panose="020B0604020202020204" pitchFamily="34" charset="0"/>
              </a:rPr>
              <a:t>utomate common user interactions </a:t>
            </a:r>
          </a:p>
          <a:p>
            <a:pPr lvl="1" fontAlgn="base">
              <a:spcAft>
                <a:spcPts val="0"/>
              </a:spcAft>
              <a:buFont typeface="Arial" panose="020B0604020202020204" pitchFamily="34" charset="0"/>
              <a:buChar char="•"/>
            </a:pPr>
            <a:r>
              <a:rPr lang="en-US" altLang="zh-CN" sz="1800" b="0" i="0" u="none" strike="noStrike" dirty="0">
                <a:effectLst/>
                <a:latin typeface="Arial" panose="020B0604020202020204" pitchFamily="34" charset="0"/>
              </a:rPr>
              <a:t>G</a:t>
            </a:r>
            <a:r>
              <a:rPr lang="en-US" sz="1800" b="0" i="0" u="none" strike="noStrike" dirty="0">
                <a:effectLst/>
                <a:latin typeface="Arial" panose="020B0604020202020204" pitchFamily="34" charset="0"/>
              </a:rPr>
              <a:t>enerated in the e2e folder</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Examine the DOM(Document Object Model) for validations</a:t>
            </a: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2000" b="0" i="0" u="none" strike="noStrike" dirty="0">
                <a:effectLst/>
                <a:latin typeface="Arial" panose="020B0604020202020204" pitchFamily="34" charset="0"/>
              </a:rPr>
              <a:t>Continuous Integration</a:t>
            </a:r>
          </a:p>
          <a:p>
            <a:pPr lvl="1" fontAlgn="base">
              <a:spcAft>
                <a:spcPts val="0"/>
              </a:spcAft>
              <a:buFont typeface="Arial" panose="020B0604020202020204" pitchFamily="34" charset="0"/>
              <a:buChar char="•"/>
            </a:pPr>
            <a:r>
              <a:rPr lang="en-US" sz="1800" dirty="0">
                <a:latin typeface="Arial" panose="020B0604020202020204" pitchFamily="34" charset="0"/>
              </a:rPr>
              <a:t>Involves both Unit Test and End-to-End Test</a:t>
            </a:r>
            <a:endParaRPr lang="en-US" sz="1800" b="0" i="0" u="none" strike="noStrike" dirty="0">
              <a:effectLst/>
              <a:latin typeface="Arial" panose="020B0604020202020204" pitchFamily="34" charset="0"/>
            </a:endParaRPr>
          </a:p>
          <a:p>
            <a:pPr lvl="1" fontAlgn="base">
              <a:spcAft>
                <a:spcPts val="0"/>
              </a:spcAft>
              <a:buFont typeface="Arial" panose="020B0604020202020204" pitchFamily="34" charset="0"/>
              <a:buChar char="•"/>
            </a:pPr>
            <a:r>
              <a:rPr lang="en-US" sz="1800" dirty="0">
                <a:latin typeface="Arial" panose="020B0604020202020204" pitchFamily="34" charset="0"/>
              </a:rPr>
              <a:t>Maintains code robustness</a:t>
            </a: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altLang="zh-CN" sz="2000" dirty="0">
                <a:latin typeface="Arial" panose="020B0604020202020204" pitchFamily="34" charset="0"/>
              </a:rPr>
              <a:t>Acceptance Tests</a:t>
            </a:r>
          </a:p>
          <a:p>
            <a:pPr lvl="1" fontAlgn="base">
              <a:spcAft>
                <a:spcPts val="0"/>
              </a:spcAft>
              <a:buFont typeface="Arial" panose="020B0604020202020204" pitchFamily="34" charset="0"/>
              <a:buChar char="•"/>
            </a:pPr>
            <a:r>
              <a:rPr lang="en-US" sz="1800" dirty="0">
                <a:latin typeface="Arial" panose="020B0604020202020204" pitchFamily="34" charset="0"/>
              </a:rPr>
              <a:t>To better meet the functional and non-functional requirements</a:t>
            </a: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p:txBody>
      </p:sp>
      <p:pic>
        <p:nvPicPr>
          <p:cNvPr id="5" name="Picture 4">
            <a:extLst>
              <a:ext uri="{FF2B5EF4-FFF2-40B4-BE49-F238E27FC236}">
                <a16:creationId xmlns:a16="http://schemas.microsoft.com/office/drawing/2014/main" id="{BD9BFDCB-045C-49E0-B3DC-FA78E46A0ABB}"/>
              </a:ext>
            </a:extLst>
          </p:cNvPr>
          <p:cNvPicPr>
            <a:picLocks noChangeAspect="1"/>
          </p:cNvPicPr>
          <p:nvPr/>
        </p:nvPicPr>
        <p:blipFill>
          <a:blip r:embed="rId4"/>
          <a:stretch>
            <a:fillRect/>
          </a:stretch>
        </p:blipFill>
        <p:spPr>
          <a:xfrm>
            <a:off x="8322831" y="2330386"/>
            <a:ext cx="3361108" cy="329361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Audio 5">
            <a:hlinkClick r:id="" action="ppaction://media"/>
            <a:extLst>
              <a:ext uri="{FF2B5EF4-FFF2-40B4-BE49-F238E27FC236}">
                <a16:creationId xmlns:a16="http://schemas.microsoft.com/office/drawing/2014/main" id="{10661AEA-1E15-41DA-B87B-57AD7F441D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58817927"/>
      </p:ext>
    </p:extLst>
  </p:cSld>
  <p:clrMapOvr>
    <a:masterClrMapping/>
  </p:clrMapOvr>
  <mc:AlternateContent xmlns:mc="http://schemas.openxmlformats.org/markup-compatibility/2006" xmlns:p14="http://schemas.microsoft.com/office/powerpoint/2010/main">
    <mc:Choice Requires="p14">
      <p:transition spd="slow" p14:dur="2000" advTm="76405"/>
    </mc:Choice>
    <mc:Fallback xmlns="">
      <p:transition spd="slow" advTm="76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4399-F6C6-4D6C-B6D6-07FAE292FC2F}"/>
              </a:ext>
            </a:extLst>
          </p:cNvPr>
          <p:cNvSpPr>
            <a:spLocks noGrp="1"/>
          </p:cNvSpPr>
          <p:nvPr>
            <p:ph type="title"/>
          </p:nvPr>
        </p:nvSpPr>
        <p:spPr/>
        <p:txBody>
          <a:bodyPr>
            <a:normAutofit/>
          </a:bodyPr>
          <a:lstStyle/>
          <a:p>
            <a:r>
              <a:rPr lang="en-US" altLang="zh-CN" sz="6600" dirty="0"/>
              <a:t>Thank You</a:t>
            </a:r>
            <a:endParaRPr lang="zh-CN" altLang="en-US" sz="6600" dirty="0"/>
          </a:p>
        </p:txBody>
      </p:sp>
      <p:pic>
        <p:nvPicPr>
          <p:cNvPr id="5" name="Audio 4">
            <a:hlinkClick r:id="" action="ppaction://media"/>
            <a:extLst>
              <a:ext uri="{FF2B5EF4-FFF2-40B4-BE49-F238E27FC236}">
                <a16:creationId xmlns:a16="http://schemas.microsoft.com/office/drawing/2014/main" id="{697C6765-738C-4E6A-B7F8-EB0A86E8F2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6925150"/>
      </p:ext>
    </p:extLst>
  </p:cSld>
  <p:clrMapOvr>
    <a:masterClrMapping/>
  </p:clrMapOvr>
  <mc:AlternateContent xmlns:mc="http://schemas.openxmlformats.org/markup-compatibility/2006" xmlns:p14="http://schemas.microsoft.com/office/powerpoint/2010/main">
    <mc:Choice Requires="p14">
      <p:transition spd="slow" p14:dur="2000" advTm="6211"/>
    </mc:Choice>
    <mc:Fallback xmlns="">
      <p:transition spd="slow" advTm="6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25D6-E06D-4E41-8283-65E53562CCD8}"/>
              </a:ext>
            </a:extLst>
          </p:cNvPr>
          <p:cNvSpPr>
            <a:spLocks noGrp="1"/>
          </p:cNvSpPr>
          <p:nvPr>
            <p:ph type="title"/>
          </p:nvPr>
        </p:nvSpPr>
        <p:spPr/>
        <p:txBody>
          <a:bodyPr/>
          <a:lstStyle/>
          <a:p>
            <a:pPr algn="ctr"/>
            <a:r>
              <a:rPr lang="en-CA" dirty="0"/>
              <a:t>User Groups</a:t>
            </a:r>
          </a:p>
        </p:txBody>
      </p:sp>
      <p:sp>
        <p:nvSpPr>
          <p:cNvPr id="3" name="Content Placeholder 2">
            <a:extLst>
              <a:ext uri="{FF2B5EF4-FFF2-40B4-BE49-F238E27FC236}">
                <a16:creationId xmlns:a16="http://schemas.microsoft.com/office/drawing/2014/main" id="{9F0A8AFF-189E-43D3-A2F4-3B836B276F5D}"/>
              </a:ext>
            </a:extLst>
          </p:cNvPr>
          <p:cNvSpPr>
            <a:spLocks noGrp="1"/>
          </p:cNvSpPr>
          <p:nvPr>
            <p:ph idx="1"/>
          </p:nvPr>
        </p:nvSpPr>
        <p:spPr/>
        <p:txBody>
          <a:bodyPr>
            <a:normAutofit fontScale="92500" lnSpcReduction="20000"/>
          </a:bodyPr>
          <a:lstStyle/>
          <a:p>
            <a:pPr indent="457200" rtl="0">
              <a:spcBef>
                <a:spcPts val="0"/>
              </a:spcBef>
              <a:spcAft>
                <a:spcPts val="0"/>
              </a:spcAft>
            </a:pPr>
            <a:r>
              <a:rPr lang="en-US" sz="1800" b="0" i="0" u="none" strike="noStrike" dirty="0">
                <a:effectLst/>
                <a:latin typeface="Arial" panose="020B0604020202020204" pitchFamily="34" charset="0"/>
              </a:rPr>
              <a:t>The cyclops application will look to target users that are in school settings, this would include teachers and students. And the next user group would be anyone from the general population, this is anyone with the ability to download the cyclops application and help with the environmental crisis.</a:t>
            </a:r>
          </a:p>
          <a:p>
            <a:pPr indent="457200" rtl="0">
              <a:spcBef>
                <a:spcPts val="0"/>
              </a:spcBef>
              <a:spcAft>
                <a:spcPts val="0"/>
              </a:spcAft>
            </a:pPr>
            <a:endParaRPr lang="en-US" sz="1800" b="0" i="0" u="none" strike="noStrike" dirty="0">
              <a:effectLst/>
              <a:latin typeface="Arial" panose="020B0604020202020204" pitchFamily="34" charset="0"/>
            </a:endParaRPr>
          </a:p>
          <a:p>
            <a:pPr indent="457200" rtl="0">
              <a:spcBef>
                <a:spcPts val="0"/>
              </a:spcBef>
              <a:spcAft>
                <a:spcPts val="0"/>
              </a:spcAft>
            </a:pPr>
            <a:r>
              <a:rPr lang="en-US" sz="1800" b="0" i="0" u="none" strike="noStrike" dirty="0">
                <a:effectLst/>
                <a:latin typeface="Arial" panose="020B0604020202020204" pitchFamily="34" charset="0"/>
              </a:rPr>
              <a:t> The general population user group would be the ones using many of the Functional requirements, these users would be the ones performing daily tasks to track their scores using the in-application Eco tracker feature. </a:t>
            </a:r>
          </a:p>
          <a:p>
            <a:pPr indent="457200" rtl="0">
              <a:spcBef>
                <a:spcPts val="0"/>
              </a:spcBef>
              <a:spcAft>
                <a:spcPts val="0"/>
              </a:spcAft>
            </a:pPr>
            <a:endParaRPr lang="en-US" sz="1800" b="0" i="0" u="none" strike="noStrike" dirty="0">
              <a:effectLst/>
              <a:latin typeface="Arial" panose="020B0604020202020204" pitchFamily="34" charset="0"/>
            </a:endParaRPr>
          </a:p>
          <a:p>
            <a:pPr indent="457200" rtl="0">
              <a:spcBef>
                <a:spcPts val="0"/>
              </a:spcBef>
              <a:spcAft>
                <a:spcPts val="0"/>
              </a:spcAft>
            </a:pPr>
            <a:r>
              <a:rPr lang="en-US" sz="1800" b="0" i="0" u="none" strike="noStrike" dirty="0">
                <a:effectLst/>
                <a:latin typeface="Arial" panose="020B0604020202020204" pitchFamily="34" charset="0"/>
              </a:rPr>
              <a:t>The schooling user group would be the main users using the non-functional requirements, this application when use by schools can be used as a teaching/studying tool. Teachers could use cyclops to teach and inform the students about the environmental crisis that is occurring and what they can do to help. If not being taught, students themselves could use Cyclops as a tool to inform themselves of the issues that are occurring with the environment in the world today.</a:t>
            </a:r>
          </a:p>
          <a:p>
            <a:pPr indent="457200" rtl="0">
              <a:spcBef>
                <a:spcPts val="0"/>
              </a:spcBef>
              <a:spcAft>
                <a:spcPts val="0"/>
              </a:spcAft>
            </a:pPr>
            <a:endParaRPr lang="en-US" sz="1800" b="0" i="0" u="none" strike="noStrike" dirty="0">
              <a:effectLst/>
              <a:latin typeface="Arial" panose="020B0604020202020204" pitchFamily="34" charset="0"/>
            </a:endParaRPr>
          </a:p>
          <a:p>
            <a:pPr indent="457200" rtl="0">
              <a:spcBef>
                <a:spcPts val="0"/>
              </a:spcBef>
              <a:spcAft>
                <a:spcPts val="0"/>
              </a:spcAft>
            </a:pPr>
            <a:r>
              <a:rPr lang="en-US" sz="1800" b="0" i="0" u="none" strike="noStrike" dirty="0">
                <a:effectLst/>
                <a:latin typeface="Arial" panose="020B0604020202020204" pitchFamily="34" charset="0"/>
              </a:rPr>
              <a:t> The third user group for cyclops would be the editors/administrators for the article contents, this user group would be responsible for editing and updating the existing article material on the application.</a:t>
            </a:r>
            <a:endParaRPr lang="en-US" b="0" dirty="0">
              <a:effectLst/>
            </a:endParaRPr>
          </a:p>
          <a:p>
            <a:endParaRPr lang="en-CA" dirty="0"/>
          </a:p>
        </p:txBody>
      </p:sp>
    </p:spTree>
    <p:extLst>
      <p:ext uri="{BB962C8B-B14F-4D97-AF65-F5344CB8AC3E}">
        <p14:creationId xmlns:p14="http://schemas.microsoft.com/office/powerpoint/2010/main" val="2984684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63F9278-4B7B-4839-A4FA-A78E75610D5A}"/>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dirty="0"/>
              <a:t>Functional Requirements</a:t>
            </a:r>
          </a:p>
        </p:txBody>
      </p:sp>
      <p:pic>
        <p:nvPicPr>
          <p:cNvPr id="4" name="Picture 3" descr="Diagram&#10;&#10;Description automatically generated with medium confidence">
            <a:extLst>
              <a:ext uri="{FF2B5EF4-FFF2-40B4-BE49-F238E27FC236}">
                <a16:creationId xmlns:a16="http://schemas.microsoft.com/office/drawing/2014/main" id="{1D3E3D5B-C495-4D90-9E82-CC4070AA9748}"/>
              </a:ext>
            </a:extLst>
          </p:cNvPr>
          <p:cNvPicPr>
            <a:picLocks noChangeAspect="1"/>
          </p:cNvPicPr>
          <p:nvPr/>
        </p:nvPicPr>
        <p:blipFill>
          <a:blip r:embed="rId4"/>
          <a:stretch>
            <a:fillRect/>
          </a:stretch>
        </p:blipFill>
        <p:spPr>
          <a:xfrm>
            <a:off x="6944797" y="639097"/>
            <a:ext cx="3735544" cy="55754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58301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9A89-2AE6-4EB0-8ED1-93904C6F133E}"/>
              </a:ext>
            </a:extLst>
          </p:cNvPr>
          <p:cNvSpPr>
            <a:spLocks noGrp="1"/>
          </p:cNvSpPr>
          <p:nvPr>
            <p:ph type="title"/>
          </p:nvPr>
        </p:nvSpPr>
        <p:spPr/>
        <p:txBody>
          <a:bodyPr/>
          <a:lstStyle/>
          <a:p>
            <a:pPr algn="ctr"/>
            <a:r>
              <a:rPr lang="en-CA" dirty="0"/>
              <a:t>Peer Testing #1</a:t>
            </a:r>
          </a:p>
        </p:txBody>
      </p:sp>
      <p:sp>
        <p:nvSpPr>
          <p:cNvPr id="3" name="Content Placeholder 2">
            <a:extLst>
              <a:ext uri="{FF2B5EF4-FFF2-40B4-BE49-F238E27FC236}">
                <a16:creationId xmlns:a16="http://schemas.microsoft.com/office/drawing/2014/main" id="{CE70FABC-AFC3-4BC0-9D0C-F7AC7D2527CC}"/>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1" i="0" u="none" strike="noStrike" dirty="0">
                <a:effectLst/>
                <a:latin typeface="Arial" panose="020B0604020202020204" pitchFamily="34" charset="0"/>
              </a:rPr>
              <a:t>These features below should all be finished before they end of Term 1</a:t>
            </a:r>
          </a:p>
          <a:p>
            <a:pPr rtl="0" fontAlgn="base">
              <a:spcBef>
                <a:spcPts val="0"/>
              </a:spcBef>
              <a:spcAft>
                <a:spcPts val="0"/>
              </a:spcAft>
              <a:buFont typeface="Arial" panose="020B0604020202020204" pitchFamily="34" charset="0"/>
              <a:buChar char="•"/>
            </a:pPr>
            <a:endParaRPr lang="en-US" sz="1800" b="1"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Search through all the information present on the application</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User input scale, when they have done something well to help with environment</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Navigate through all the existing information that is transferred over from the website</a:t>
            </a:r>
          </a:p>
          <a:p>
            <a:pPr marL="0" indent="0" rtl="0" fontAlgn="base">
              <a:spcBef>
                <a:spcPts val="0"/>
              </a:spcBef>
              <a:spcAft>
                <a:spcPts val="0"/>
              </a:spcAft>
              <a:buNone/>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Eco tracker, this showcases the user’s overall score after using the input scale</a:t>
            </a:r>
          </a:p>
          <a:p>
            <a:endParaRPr lang="en-CA" dirty="0"/>
          </a:p>
        </p:txBody>
      </p:sp>
    </p:spTree>
    <p:extLst>
      <p:ext uri="{BB962C8B-B14F-4D97-AF65-F5344CB8AC3E}">
        <p14:creationId xmlns:p14="http://schemas.microsoft.com/office/powerpoint/2010/main" val="1842272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9216E-92B7-4187-866D-7A0BF0053822}"/>
              </a:ext>
            </a:extLst>
          </p:cNvPr>
          <p:cNvSpPr>
            <a:spLocks noGrp="1"/>
          </p:cNvSpPr>
          <p:nvPr>
            <p:ph type="title"/>
          </p:nvPr>
        </p:nvSpPr>
        <p:spPr/>
        <p:txBody>
          <a:bodyPr/>
          <a:lstStyle/>
          <a:p>
            <a:pPr algn="ctr"/>
            <a:r>
              <a:rPr lang="en-CA" dirty="0"/>
              <a:t>Peer Testing #2</a:t>
            </a:r>
          </a:p>
        </p:txBody>
      </p:sp>
      <p:sp>
        <p:nvSpPr>
          <p:cNvPr id="3" name="Content Placeholder 2">
            <a:extLst>
              <a:ext uri="{FF2B5EF4-FFF2-40B4-BE49-F238E27FC236}">
                <a16:creationId xmlns:a16="http://schemas.microsoft.com/office/drawing/2014/main" id="{C9532C8D-D3F1-40BC-8A7D-5768B2D485F7}"/>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1" i="0" u="none" strike="noStrike" dirty="0">
                <a:effectLst/>
                <a:latin typeface="Arial" panose="020B0604020202020204" pitchFamily="34" charset="0"/>
              </a:rPr>
              <a:t>Features are going to be finished and implemented by April</a:t>
            </a:r>
          </a:p>
          <a:p>
            <a:pPr rtl="0" fontAlgn="base">
              <a:spcBef>
                <a:spcPts val="0"/>
              </a:spcBef>
              <a:spcAft>
                <a:spcPts val="0"/>
              </a:spcAft>
              <a:buFont typeface="Arial" panose="020B0604020202020204" pitchFamily="34" charset="0"/>
              <a:buChar char="•"/>
            </a:pPr>
            <a:endParaRPr lang="en-US" sz="1800" b="1"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Survey section on application</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Users have ability to send feedback about content</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Users have ability to import/export data</a:t>
            </a:r>
          </a:p>
          <a:p>
            <a:endParaRPr lang="en-CA" dirty="0"/>
          </a:p>
        </p:txBody>
      </p:sp>
    </p:spTree>
    <p:extLst>
      <p:ext uri="{BB962C8B-B14F-4D97-AF65-F5344CB8AC3E}">
        <p14:creationId xmlns:p14="http://schemas.microsoft.com/office/powerpoint/2010/main" val="900749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88F3-359A-4975-8838-6E1321936EFB}"/>
              </a:ext>
            </a:extLst>
          </p:cNvPr>
          <p:cNvSpPr>
            <a:spLocks noGrp="1"/>
          </p:cNvSpPr>
          <p:nvPr>
            <p:ph type="title"/>
          </p:nvPr>
        </p:nvSpPr>
        <p:spPr/>
        <p:txBody>
          <a:bodyPr/>
          <a:lstStyle/>
          <a:p>
            <a:pPr algn="ctr"/>
            <a:r>
              <a:rPr lang="en-CA" dirty="0"/>
              <a:t>Final Product</a:t>
            </a:r>
          </a:p>
        </p:txBody>
      </p:sp>
      <p:sp>
        <p:nvSpPr>
          <p:cNvPr id="3" name="Content Placeholder 2">
            <a:extLst>
              <a:ext uri="{FF2B5EF4-FFF2-40B4-BE49-F238E27FC236}">
                <a16:creationId xmlns:a16="http://schemas.microsoft.com/office/drawing/2014/main" id="{8020835D-B87A-4549-9A76-5A5705613455}"/>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1" i="0" u="none" strike="noStrike" dirty="0">
                <a:effectLst/>
                <a:latin typeface="Arial" panose="020B0604020202020204" pitchFamily="34" charset="0"/>
              </a:rPr>
              <a:t>Final Product will be delivered in April</a:t>
            </a:r>
          </a:p>
          <a:p>
            <a:pPr rtl="0" fontAlgn="base">
              <a:spcBef>
                <a:spcPts val="0"/>
              </a:spcBef>
              <a:spcAft>
                <a:spcPts val="0"/>
              </a:spcAft>
              <a:buFont typeface="Arial" panose="020B0604020202020204" pitchFamily="34" charset="0"/>
              <a:buChar char="•"/>
            </a:pPr>
            <a:endParaRPr lang="en-US" sz="1800" b="1"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Functional requirements from peer testing #1</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Functional requirements from peer testing #2</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Any new features we decided to include while we continue working on the application</a:t>
            </a:r>
          </a:p>
          <a:p>
            <a:pPr marL="0" indent="0" rtl="0" fontAlgn="base">
              <a:spcBef>
                <a:spcPts val="0"/>
              </a:spcBef>
              <a:spcAft>
                <a:spcPts val="0"/>
              </a:spcAft>
              <a:buNone/>
            </a:pPr>
            <a:endParaRPr lang="en-US" sz="1800" b="0" i="0" u="none" strike="noStrike" dirty="0">
              <a:effectLst/>
              <a:latin typeface="Arial" panose="020B0604020202020204" pitchFamily="34" charset="0"/>
            </a:endParaRPr>
          </a:p>
          <a:p>
            <a:endParaRPr lang="en-CA" dirty="0"/>
          </a:p>
        </p:txBody>
      </p:sp>
    </p:spTree>
    <p:extLst>
      <p:ext uri="{BB962C8B-B14F-4D97-AF65-F5344CB8AC3E}">
        <p14:creationId xmlns:p14="http://schemas.microsoft.com/office/powerpoint/2010/main" val="1832497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361AA-7D53-4274-95F1-1A3AE752FA62}"/>
              </a:ext>
            </a:extLst>
          </p:cNvPr>
          <p:cNvSpPr>
            <a:spLocks noGrp="1"/>
          </p:cNvSpPr>
          <p:nvPr>
            <p:ph type="title"/>
          </p:nvPr>
        </p:nvSpPr>
        <p:spPr>
          <a:xfrm>
            <a:off x="685802" y="609600"/>
            <a:ext cx="6282266" cy="1456267"/>
          </a:xfrm>
        </p:spPr>
        <p:txBody>
          <a:bodyPr>
            <a:normAutofit/>
          </a:bodyPr>
          <a:lstStyle/>
          <a:p>
            <a:r>
              <a:rPr lang="en-CA" dirty="0"/>
              <a:t>Non-Functional Requirements</a:t>
            </a:r>
            <a:endParaRPr lang="en-CA"/>
          </a:p>
        </p:txBody>
      </p:sp>
      <p:sp>
        <p:nvSpPr>
          <p:cNvPr id="3" name="Content Placeholder 2">
            <a:extLst>
              <a:ext uri="{FF2B5EF4-FFF2-40B4-BE49-F238E27FC236}">
                <a16:creationId xmlns:a16="http://schemas.microsoft.com/office/drawing/2014/main" id="{4F817BBC-C356-433D-8E06-6F068593E5FE}"/>
              </a:ext>
            </a:extLst>
          </p:cNvPr>
          <p:cNvSpPr>
            <a:spLocks noGrp="1"/>
          </p:cNvSpPr>
          <p:nvPr>
            <p:ph idx="1"/>
          </p:nvPr>
        </p:nvSpPr>
        <p:spPr>
          <a:xfrm>
            <a:off x="685802" y="2142067"/>
            <a:ext cx="6282266" cy="3649133"/>
          </a:xfrm>
        </p:spPr>
        <p:txBody>
          <a:bodyPr>
            <a:normAutofit/>
          </a:bodyPr>
          <a:lstStyle/>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Showing user their stats, solutions weighted, and a score given</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Notification when content is updated in the application</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Synchronize text throughout the apps</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Text on application is nice</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Text pop up</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Survey results send back to Cyclops</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Send feedback to Cyclops</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Application functionalities implement onto the website</a:t>
            </a:r>
          </a:p>
          <a:p>
            <a:pPr>
              <a:lnSpc>
                <a:spcPct val="90000"/>
              </a:lnSpc>
            </a:pPr>
            <a:endParaRPr lang="en-CA" sz="1500"/>
          </a:p>
        </p:txBody>
      </p:sp>
      <p:pic>
        <p:nvPicPr>
          <p:cNvPr id="5" name="Picture 4" descr="Text&#10;&#10;Description automatically generated with low confidence">
            <a:extLst>
              <a:ext uri="{FF2B5EF4-FFF2-40B4-BE49-F238E27FC236}">
                <a16:creationId xmlns:a16="http://schemas.microsoft.com/office/drawing/2014/main" id="{C63D98ED-F392-4115-BBA6-4052A65DBF8E}"/>
              </a:ext>
            </a:extLst>
          </p:cNvPr>
          <p:cNvPicPr>
            <a:picLocks noChangeAspect="1"/>
          </p:cNvPicPr>
          <p:nvPr/>
        </p:nvPicPr>
        <p:blipFill rotWithShape="1">
          <a:blip r:embed="rId3"/>
          <a:srcRect r="2672" b="-4"/>
          <a:stretch/>
        </p:blipFill>
        <p:spPr>
          <a:xfrm>
            <a:off x="7590936" y="990600"/>
            <a:ext cx="3445714" cy="480059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58752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365A-517F-4ACD-8C7F-BE680515F91A}"/>
              </a:ext>
            </a:extLst>
          </p:cNvPr>
          <p:cNvSpPr>
            <a:spLocks noGrp="1"/>
          </p:cNvSpPr>
          <p:nvPr>
            <p:ph type="title"/>
          </p:nvPr>
        </p:nvSpPr>
        <p:spPr/>
        <p:txBody>
          <a:bodyPr/>
          <a:lstStyle/>
          <a:p>
            <a:pPr algn="ctr"/>
            <a:r>
              <a:rPr lang="en-CA" dirty="0"/>
              <a:t>Non Functional requirements – environmental constraints</a:t>
            </a:r>
          </a:p>
        </p:txBody>
      </p:sp>
      <p:sp>
        <p:nvSpPr>
          <p:cNvPr id="3" name="Content Placeholder 2">
            <a:extLst>
              <a:ext uri="{FF2B5EF4-FFF2-40B4-BE49-F238E27FC236}">
                <a16:creationId xmlns:a16="http://schemas.microsoft.com/office/drawing/2014/main" id="{F7A12783-4A98-4164-AB40-19BA1C4B34F0}"/>
              </a:ext>
            </a:extLst>
          </p:cNvPr>
          <p:cNvSpPr>
            <a:spLocks noGrp="1"/>
          </p:cNvSpPr>
          <p:nvPr>
            <p:ph idx="1"/>
          </p:nvPr>
        </p:nvSpPr>
        <p:spPr/>
        <p:txBody>
          <a:bodyPr>
            <a:normAutofit fontScale="92500" lnSpcReduction="10000"/>
          </a:bodyPr>
          <a:lstStyle/>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Ionic is a new building tool being used</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Angular framework is being used for the first time</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Watching tutorials, looking at documents as we work on creating the application</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For Angular</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For Ionic</a:t>
            </a:r>
          </a:p>
          <a:p>
            <a:pPr marL="457200"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Group members are working from different time zones</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Larry, Eric are +13 hours ahead</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Must properly manage deadlines to make sure everything is delivered on time</a:t>
            </a:r>
          </a:p>
          <a:p>
            <a:pPr marL="457200"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Project is being done during the school year</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Group members are taking other classes while managing and working on the project</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Other assignments/midterms that need focus outside of the project</a:t>
            </a:r>
          </a:p>
          <a:p>
            <a:endParaRPr lang="en-CA" dirty="0"/>
          </a:p>
        </p:txBody>
      </p:sp>
    </p:spTree>
    <p:extLst>
      <p:ext uri="{BB962C8B-B14F-4D97-AF65-F5344CB8AC3E}">
        <p14:creationId xmlns:p14="http://schemas.microsoft.com/office/powerpoint/2010/main" val="10765124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529</TotalTime>
  <Words>1327</Words>
  <Application>Microsoft Office PowerPoint</Application>
  <PresentationFormat>宽屏</PresentationFormat>
  <Paragraphs>193</Paragraphs>
  <Slides>22</Slides>
  <Notes>0</Notes>
  <HiddenSlides>0</HiddenSlides>
  <MMClips>6</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Calibri Light (Headings)</vt:lpstr>
      <vt:lpstr>Arial</vt:lpstr>
      <vt:lpstr>Calibri</vt:lpstr>
      <vt:lpstr>Calibri Light</vt:lpstr>
      <vt:lpstr>Celestial</vt:lpstr>
      <vt:lpstr>Team Cyclops (0)</vt:lpstr>
      <vt:lpstr>Introduction to the Project</vt:lpstr>
      <vt:lpstr>User Groups</vt:lpstr>
      <vt:lpstr>Functional Requirements</vt:lpstr>
      <vt:lpstr>Peer Testing #1</vt:lpstr>
      <vt:lpstr>Peer Testing #2</vt:lpstr>
      <vt:lpstr>Final Product</vt:lpstr>
      <vt:lpstr>Non-Functional Requirements</vt:lpstr>
      <vt:lpstr>Non Functional requirements – environmental constraints</vt:lpstr>
      <vt:lpstr>Data flow diagrams</vt:lpstr>
      <vt:lpstr>DFD – level 0</vt:lpstr>
      <vt:lpstr>Dfd – level 1 diagram</vt:lpstr>
      <vt:lpstr>PowerPoint 演示文稿</vt:lpstr>
      <vt:lpstr>Unity + Flutter + Ionic</vt:lpstr>
      <vt:lpstr>Unity</vt:lpstr>
      <vt:lpstr>Flutter</vt:lpstr>
      <vt:lpstr>ionic</vt:lpstr>
      <vt:lpstr>PowerPoint 演示文稿</vt:lpstr>
      <vt:lpstr>Chosen Tech Stack</vt:lpstr>
      <vt:lpstr>Testing the developed features: Intro &amp; Unit Tests</vt:lpstr>
      <vt:lpstr>Testing the developed features: end-to-end test &amp; acceptance test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Cyclops (0)</dc:title>
  <dc:creator>Sumeet Bajwa</dc:creator>
  <cp:lastModifiedBy>Eric Jiang</cp:lastModifiedBy>
  <cp:revision>19</cp:revision>
  <dcterms:created xsi:type="dcterms:W3CDTF">2021-10-07T02:20:47Z</dcterms:created>
  <dcterms:modified xsi:type="dcterms:W3CDTF">2021-10-11T09:06:58Z</dcterms:modified>
</cp:coreProperties>
</file>